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62" r:id="rId5"/>
  </p:sldMasterIdLst>
  <p:notesMasterIdLst>
    <p:notesMasterId r:id="rId11"/>
  </p:notesMasterIdLst>
  <p:sldIdLst>
    <p:sldId id="691" r:id="rId6"/>
    <p:sldId id="1325" r:id="rId7"/>
    <p:sldId id="1334" r:id="rId8"/>
    <p:sldId id="1328" r:id="rId9"/>
    <p:sldId id="13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un Dosunmu" initials="SD" lastIdx="1" clrIdx="0">
    <p:extLst>
      <p:ext uri="{19B8F6BF-5375-455C-9EA6-DF929625EA0E}">
        <p15:presenceInfo xmlns:p15="http://schemas.microsoft.com/office/powerpoint/2012/main" userId="S::s.dosunmu@mainstreetcapltd.com::ac07beb7-9e9a-496c-8609-51c6a7ec3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858585"/>
    <a:srgbClr val="B98D21"/>
    <a:srgbClr val="595959"/>
    <a:srgbClr val="010103"/>
    <a:srgbClr val="7A8EA9"/>
    <a:srgbClr val="BA9C59"/>
    <a:srgbClr val="E5E5E5"/>
    <a:srgbClr val="F2F2F2"/>
    <a:srgbClr val="C677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4249" autoAdjust="0"/>
  </p:normalViewPr>
  <p:slideViewPr>
    <p:cSldViewPr snapToGrid="0">
      <p:cViewPr>
        <p:scale>
          <a:sx n="70" d="100"/>
          <a:sy n="70" d="100"/>
        </p:scale>
        <p:origin x="76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rcyOkon\Downloads\Brent%20Oil%20Futures%20Historical%20Data%20(1).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rgbClr val="BA9C59"/>
                </a:solidFill>
                <a:latin typeface="Georgia" panose="02040502050405020303" pitchFamily="18" charset="0"/>
                <a:ea typeface="+mn-ea"/>
                <a:cs typeface="+mn-cs"/>
              </a:defRPr>
            </a:pPr>
            <a:r>
              <a:rPr lang="en-US" dirty="0"/>
              <a:t>US 10 Year Bond Yields (%)</a:t>
            </a:r>
          </a:p>
        </c:rich>
      </c:tx>
      <c:overlay val="0"/>
      <c:spPr>
        <a:noFill/>
        <a:ln>
          <a:noFill/>
        </a:ln>
        <a:effectLst/>
      </c:spPr>
      <c:txPr>
        <a:bodyPr rot="0" spcFirstLastPara="1" vertOverflow="ellipsis" vert="horz" wrap="square" anchor="ctr" anchorCtr="1"/>
        <a:lstStyle/>
        <a:p>
          <a:pPr>
            <a:defRPr sz="1050" b="1" i="0" u="none" strike="noStrike" kern="1200" spc="0" baseline="0">
              <a:solidFill>
                <a:srgbClr val="BA9C59"/>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US 10 Year Bond Yields</c:v>
                </c:pt>
              </c:strCache>
            </c:strRef>
          </c:tx>
          <c:spPr>
            <a:ln w="22225" cap="rnd">
              <a:solidFill>
                <a:schemeClr val="accent4">
                  <a:lumMod val="75000"/>
                </a:schemeClr>
              </a:solidFill>
              <a:round/>
            </a:ln>
            <a:effectLst/>
          </c:spPr>
          <c:marker>
            <c:symbol val="none"/>
          </c:marker>
          <c:cat>
            <c:numRef>
              <c:f>Sheet1!$A$141:$A$267</c:f>
              <c:numCache>
                <c:formatCode>d\-mmm\-yy</c:formatCode>
                <c:ptCount val="127"/>
                <c:pt idx="0">
                  <c:v>45504</c:v>
                </c:pt>
                <c:pt idx="1">
                  <c:v>45505</c:v>
                </c:pt>
                <c:pt idx="2">
                  <c:v>45506</c:v>
                </c:pt>
                <c:pt idx="3">
                  <c:v>45509</c:v>
                </c:pt>
                <c:pt idx="4">
                  <c:v>45510</c:v>
                </c:pt>
                <c:pt idx="5">
                  <c:v>45511</c:v>
                </c:pt>
                <c:pt idx="6">
                  <c:v>45512</c:v>
                </c:pt>
                <c:pt idx="7">
                  <c:v>45513</c:v>
                </c:pt>
                <c:pt idx="8">
                  <c:v>45523</c:v>
                </c:pt>
                <c:pt idx="9">
                  <c:v>45524</c:v>
                </c:pt>
                <c:pt idx="10">
                  <c:v>45525</c:v>
                </c:pt>
                <c:pt idx="11">
                  <c:v>45526</c:v>
                </c:pt>
                <c:pt idx="12">
                  <c:v>45527</c:v>
                </c:pt>
                <c:pt idx="13">
                  <c:v>45530</c:v>
                </c:pt>
                <c:pt idx="14">
                  <c:v>45531</c:v>
                </c:pt>
                <c:pt idx="15">
                  <c:v>45532</c:v>
                </c:pt>
                <c:pt idx="16">
                  <c:v>45533</c:v>
                </c:pt>
                <c:pt idx="17">
                  <c:v>45534</c:v>
                </c:pt>
                <c:pt idx="18">
                  <c:v>45537</c:v>
                </c:pt>
                <c:pt idx="19">
                  <c:v>45538</c:v>
                </c:pt>
                <c:pt idx="20">
                  <c:v>45539</c:v>
                </c:pt>
                <c:pt idx="21">
                  <c:v>45540</c:v>
                </c:pt>
                <c:pt idx="22">
                  <c:v>45541</c:v>
                </c:pt>
                <c:pt idx="23">
                  <c:v>45544</c:v>
                </c:pt>
                <c:pt idx="24">
                  <c:v>45545</c:v>
                </c:pt>
                <c:pt idx="25">
                  <c:v>45546</c:v>
                </c:pt>
                <c:pt idx="26">
                  <c:v>45547</c:v>
                </c:pt>
                <c:pt idx="27">
                  <c:v>45548</c:v>
                </c:pt>
                <c:pt idx="28">
                  <c:v>45551</c:v>
                </c:pt>
                <c:pt idx="29">
                  <c:v>45552</c:v>
                </c:pt>
                <c:pt idx="30">
                  <c:v>45553</c:v>
                </c:pt>
                <c:pt idx="31">
                  <c:v>45554</c:v>
                </c:pt>
                <c:pt idx="32">
                  <c:v>45555</c:v>
                </c:pt>
                <c:pt idx="33">
                  <c:v>45558</c:v>
                </c:pt>
                <c:pt idx="34">
                  <c:v>45559</c:v>
                </c:pt>
                <c:pt idx="35">
                  <c:v>45560</c:v>
                </c:pt>
                <c:pt idx="36">
                  <c:v>45561</c:v>
                </c:pt>
                <c:pt idx="37">
                  <c:v>45562</c:v>
                </c:pt>
                <c:pt idx="38">
                  <c:v>45565</c:v>
                </c:pt>
                <c:pt idx="39">
                  <c:v>45566</c:v>
                </c:pt>
                <c:pt idx="40">
                  <c:v>45567</c:v>
                </c:pt>
                <c:pt idx="41">
                  <c:v>45568</c:v>
                </c:pt>
                <c:pt idx="42">
                  <c:v>45569</c:v>
                </c:pt>
                <c:pt idx="43">
                  <c:v>45572</c:v>
                </c:pt>
                <c:pt idx="44">
                  <c:v>45573</c:v>
                </c:pt>
                <c:pt idx="45">
                  <c:v>45574</c:v>
                </c:pt>
                <c:pt idx="46">
                  <c:v>45575</c:v>
                </c:pt>
                <c:pt idx="47">
                  <c:v>45576</c:v>
                </c:pt>
                <c:pt idx="48">
                  <c:v>45580</c:v>
                </c:pt>
                <c:pt idx="49">
                  <c:v>45581</c:v>
                </c:pt>
                <c:pt idx="50">
                  <c:v>45582</c:v>
                </c:pt>
                <c:pt idx="51">
                  <c:v>45583</c:v>
                </c:pt>
                <c:pt idx="52">
                  <c:v>45586</c:v>
                </c:pt>
                <c:pt idx="53">
                  <c:v>45587</c:v>
                </c:pt>
                <c:pt idx="54">
                  <c:v>45588</c:v>
                </c:pt>
                <c:pt idx="55">
                  <c:v>45589</c:v>
                </c:pt>
                <c:pt idx="56">
                  <c:v>45590</c:v>
                </c:pt>
                <c:pt idx="57">
                  <c:v>45593</c:v>
                </c:pt>
                <c:pt idx="58">
                  <c:v>45594</c:v>
                </c:pt>
                <c:pt idx="59">
                  <c:v>45595</c:v>
                </c:pt>
                <c:pt idx="60">
                  <c:v>45596</c:v>
                </c:pt>
                <c:pt idx="61">
                  <c:v>45597</c:v>
                </c:pt>
                <c:pt idx="62">
                  <c:v>45600</c:v>
                </c:pt>
                <c:pt idx="63">
                  <c:v>45601</c:v>
                </c:pt>
                <c:pt idx="64">
                  <c:v>45602</c:v>
                </c:pt>
                <c:pt idx="65">
                  <c:v>45603</c:v>
                </c:pt>
                <c:pt idx="66">
                  <c:v>45604</c:v>
                </c:pt>
                <c:pt idx="67">
                  <c:v>45608</c:v>
                </c:pt>
                <c:pt idx="68">
                  <c:v>45609</c:v>
                </c:pt>
                <c:pt idx="69">
                  <c:v>45610</c:v>
                </c:pt>
                <c:pt idx="70">
                  <c:v>45611</c:v>
                </c:pt>
                <c:pt idx="71">
                  <c:v>45614</c:v>
                </c:pt>
                <c:pt idx="72">
                  <c:v>45615</c:v>
                </c:pt>
                <c:pt idx="73">
                  <c:v>45616</c:v>
                </c:pt>
                <c:pt idx="74">
                  <c:v>45617</c:v>
                </c:pt>
                <c:pt idx="75">
                  <c:v>45618</c:v>
                </c:pt>
                <c:pt idx="76">
                  <c:v>45621</c:v>
                </c:pt>
                <c:pt idx="77">
                  <c:v>45622</c:v>
                </c:pt>
                <c:pt idx="78">
                  <c:v>45623</c:v>
                </c:pt>
                <c:pt idx="79">
                  <c:v>45625</c:v>
                </c:pt>
                <c:pt idx="80">
                  <c:v>45628</c:v>
                </c:pt>
                <c:pt idx="81">
                  <c:v>45629</c:v>
                </c:pt>
                <c:pt idx="82">
                  <c:v>45630</c:v>
                </c:pt>
                <c:pt idx="83">
                  <c:v>45631</c:v>
                </c:pt>
                <c:pt idx="84">
                  <c:v>45632</c:v>
                </c:pt>
                <c:pt idx="85">
                  <c:v>45635</c:v>
                </c:pt>
                <c:pt idx="86">
                  <c:v>45636</c:v>
                </c:pt>
                <c:pt idx="87">
                  <c:v>45637</c:v>
                </c:pt>
                <c:pt idx="88">
                  <c:v>45638</c:v>
                </c:pt>
                <c:pt idx="89">
                  <c:v>45639</c:v>
                </c:pt>
                <c:pt idx="90">
                  <c:v>45642</c:v>
                </c:pt>
                <c:pt idx="91">
                  <c:v>45643</c:v>
                </c:pt>
                <c:pt idx="92">
                  <c:v>45644</c:v>
                </c:pt>
                <c:pt idx="93">
                  <c:v>45645</c:v>
                </c:pt>
                <c:pt idx="94">
                  <c:v>45646</c:v>
                </c:pt>
                <c:pt idx="95">
                  <c:v>45649</c:v>
                </c:pt>
                <c:pt idx="96">
                  <c:v>45650</c:v>
                </c:pt>
                <c:pt idx="97">
                  <c:v>45652</c:v>
                </c:pt>
                <c:pt idx="98">
                  <c:v>45653</c:v>
                </c:pt>
                <c:pt idx="99">
                  <c:v>45656</c:v>
                </c:pt>
                <c:pt idx="100">
                  <c:v>45657</c:v>
                </c:pt>
                <c:pt idx="101">
                  <c:v>45659</c:v>
                </c:pt>
                <c:pt idx="102">
                  <c:v>45660</c:v>
                </c:pt>
                <c:pt idx="103">
                  <c:v>45663</c:v>
                </c:pt>
                <c:pt idx="104">
                  <c:v>45664</c:v>
                </c:pt>
                <c:pt idx="105">
                  <c:v>45665</c:v>
                </c:pt>
                <c:pt idx="106">
                  <c:v>45666</c:v>
                </c:pt>
                <c:pt idx="107">
                  <c:v>45667</c:v>
                </c:pt>
                <c:pt idx="108">
                  <c:v>45670</c:v>
                </c:pt>
                <c:pt idx="109">
                  <c:v>45671</c:v>
                </c:pt>
                <c:pt idx="110">
                  <c:v>45672</c:v>
                </c:pt>
                <c:pt idx="111">
                  <c:v>45673</c:v>
                </c:pt>
                <c:pt idx="112">
                  <c:v>45674</c:v>
                </c:pt>
                <c:pt idx="113">
                  <c:v>45678</c:v>
                </c:pt>
                <c:pt idx="114">
                  <c:v>45679</c:v>
                </c:pt>
                <c:pt idx="115">
                  <c:v>45680</c:v>
                </c:pt>
                <c:pt idx="116">
                  <c:v>45681</c:v>
                </c:pt>
                <c:pt idx="117">
                  <c:v>45684</c:v>
                </c:pt>
                <c:pt idx="118">
                  <c:v>45685</c:v>
                </c:pt>
                <c:pt idx="119">
                  <c:v>45686</c:v>
                </c:pt>
                <c:pt idx="120">
                  <c:v>45687</c:v>
                </c:pt>
                <c:pt idx="121">
                  <c:v>45688</c:v>
                </c:pt>
                <c:pt idx="122">
                  <c:v>45691</c:v>
                </c:pt>
                <c:pt idx="123">
                  <c:v>45692</c:v>
                </c:pt>
                <c:pt idx="124">
                  <c:v>45693</c:v>
                </c:pt>
                <c:pt idx="125">
                  <c:v>45694</c:v>
                </c:pt>
                <c:pt idx="126">
                  <c:v>45695</c:v>
                </c:pt>
              </c:numCache>
            </c:numRef>
          </c:cat>
          <c:val>
            <c:numRef>
              <c:f>Sheet1!$B$141:$B$267</c:f>
              <c:numCache>
                <c:formatCode>General</c:formatCode>
                <c:ptCount val="127"/>
                <c:pt idx="0">
                  <c:v>4.0330000000000004</c:v>
                </c:pt>
                <c:pt idx="1">
                  <c:v>3.9820000000000002</c:v>
                </c:pt>
                <c:pt idx="2">
                  <c:v>3.7919999999999998</c:v>
                </c:pt>
                <c:pt idx="3">
                  <c:v>3.7789999999999999</c:v>
                </c:pt>
                <c:pt idx="4">
                  <c:v>3.8860000000000001</c:v>
                </c:pt>
                <c:pt idx="5">
                  <c:v>3.9260000000000002</c:v>
                </c:pt>
                <c:pt idx="6">
                  <c:v>3.99</c:v>
                </c:pt>
                <c:pt idx="7">
                  <c:v>3.94</c:v>
                </c:pt>
                <c:pt idx="8">
                  <c:v>3.875</c:v>
                </c:pt>
                <c:pt idx="9">
                  <c:v>3.81</c:v>
                </c:pt>
                <c:pt idx="10">
                  <c:v>3.7989999999999999</c:v>
                </c:pt>
                <c:pt idx="11">
                  <c:v>3.8580000000000001</c:v>
                </c:pt>
                <c:pt idx="12">
                  <c:v>3.7949999999999999</c:v>
                </c:pt>
                <c:pt idx="13">
                  <c:v>3.82</c:v>
                </c:pt>
                <c:pt idx="14">
                  <c:v>3.8290000000000002</c:v>
                </c:pt>
                <c:pt idx="15">
                  <c:v>3.839</c:v>
                </c:pt>
                <c:pt idx="16">
                  <c:v>3.863</c:v>
                </c:pt>
                <c:pt idx="17">
                  <c:v>3.9089999999999998</c:v>
                </c:pt>
                <c:pt idx="18">
                  <c:v>3.9260000000000002</c:v>
                </c:pt>
                <c:pt idx="19">
                  <c:v>3.8370000000000002</c:v>
                </c:pt>
                <c:pt idx="20">
                  <c:v>3.7530000000000001</c:v>
                </c:pt>
                <c:pt idx="21">
                  <c:v>3.7330000000000001</c:v>
                </c:pt>
                <c:pt idx="22">
                  <c:v>3.7160000000000002</c:v>
                </c:pt>
                <c:pt idx="23">
                  <c:v>3.702</c:v>
                </c:pt>
                <c:pt idx="24">
                  <c:v>3.64</c:v>
                </c:pt>
                <c:pt idx="25">
                  <c:v>3.661</c:v>
                </c:pt>
                <c:pt idx="26">
                  <c:v>3.6480000000000001</c:v>
                </c:pt>
                <c:pt idx="27">
                  <c:v>3.657</c:v>
                </c:pt>
                <c:pt idx="28">
                  <c:v>3.6179999999999999</c:v>
                </c:pt>
                <c:pt idx="29">
                  <c:v>3.6480000000000001</c:v>
                </c:pt>
                <c:pt idx="30">
                  <c:v>3.7130000000000001</c:v>
                </c:pt>
                <c:pt idx="31">
                  <c:v>3.7149999999999999</c:v>
                </c:pt>
                <c:pt idx="32">
                  <c:v>3.7410000000000001</c:v>
                </c:pt>
                <c:pt idx="33">
                  <c:v>3.7509999999999999</c:v>
                </c:pt>
                <c:pt idx="34">
                  <c:v>3.7320000000000002</c:v>
                </c:pt>
                <c:pt idx="35">
                  <c:v>3.7909999999999999</c:v>
                </c:pt>
                <c:pt idx="36">
                  <c:v>3.7959999999999998</c:v>
                </c:pt>
                <c:pt idx="37">
                  <c:v>3.7509999999999999</c:v>
                </c:pt>
                <c:pt idx="38">
                  <c:v>3.7869999999999999</c:v>
                </c:pt>
                <c:pt idx="39">
                  <c:v>3.7309999999999999</c:v>
                </c:pt>
                <c:pt idx="40">
                  <c:v>3.7829999999999999</c:v>
                </c:pt>
                <c:pt idx="41">
                  <c:v>3.8460000000000001</c:v>
                </c:pt>
                <c:pt idx="42">
                  <c:v>3.9689999999999999</c:v>
                </c:pt>
                <c:pt idx="43">
                  <c:v>4.0259999999999998</c:v>
                </c:pt>
                <c:pt idx="44">
                  <c:v>4.0350000000000001</c:v>
                </c:pt>
                <c:pt idx="45">
                  <c:v>4.0670000000000002</c:v>
                </c:pt>
                <c:pt idx="46">
                  <c:v>4.0940000000000003</c:v>
                </c:pt>
                <c:pt idx="47">
                  <c:v>4.0730000000000004</c:v>
                </c:pt>
                <c:pt idx="48">
                  <c:v>4.0380000000000003</c:v>
                </c:pt>
                <c:pt idx="49">
                  <c:v>4.016</c:v>
                </c:pt>
                <c:pt idx="50">
                  <c:v>4.0960000000000001</c:v>
                </c:pt>
                <c:pt idx="51">
                  <c:v>4.109</c:v>
                </c:pt>
                <c:pt idx="52">
                  <c:v>4.1820000000000004</c:v>
                </c:pt>
                <c:pt idx="53">
                  <c:v>4.2060000000000004</c:v>
                </c:pt>
                <c:pt idx="54">
                  <c:v>4.242</c:v>
                </c:pt>
                <c:pt idx="55">
                  <c:v>4.202</c:v>
                </c:pt>
                <c:pt idx="56">
                  <c:v>4.2320000000000002</c:v>
                </c:pt>
                <c:pt idx="57">
                  <c:v>4.2779999999999996</c:v>
                </c:pt>
                <c:pt idx="58">
                  <c:v>4.274</c:v>
                </c:pt>
                <c:pt idx="59">
                  <c:v>4.2640000000000002</c:v>
                </c:pt>
                <c:pt idx="60">
                  <c:v>4.2839999999999998</c:v>
                </c:pt>
                <c:pt idx="61">
                  <c:v>4.3630000000000004</c:v>
                </c:pt>
                <c:pt idx="62">
                  <c:v>4.2859999999999996</c:v>
                </c:pt>
                <c:pt idx="63">
                  <c:v>4.28</c:v>
                </c:pt>
                <c:pt idx="64">
                  <c:v>4.431</c:v>
                </c:pt>
                <c:pt idx="65">
                  <c:v>4.3250000000000002</c:v>
                </c:pt>
                <c:pt idx="66">
                  <c:v>4.3049999999999997</c:v>
                </c:pt>
                <c:pt idx="67">
                  <c:v>4.4290000000000003</c:v>
                </c:pt>
                <c:pt idx="68">
                  <c:v>4.45</c:v>
                </c:pt>
                <c:pt idx="69">
                  <c:v>4.4450000000000003</c:v>
                </c:pt>
                <c:pt idx="70">
                  <c:v>4.444</c:v>
                </c:pt>
                <c:pt idx="71">
                  <c:v>4.4130000000000003</c:v>
                </c:pt>
                <c:pt idx="72">
                  <c:v>4.3949999999999996</c:v>
                </c:pt>
                <c:pt idx="73">
                  <c:v>4.4130000000000003</c:v>
                </c:pt>
                <c:pt idx="74">
                  <c:v>4.4189999999999996</c:v>
                </c:pt>
                <c:pt idx="75">
                  <c:v>4.4109999999999996</c:v>
                </c:pt>
                <c:pt idx="76">
                  <c:v>4.274</c:v>
                </c:pt>
                <c:pt idx="77">
                  <c:v>4.2939999999999996</c:v>
                </c:pt>
                <c:pt idx="78">
                  <c:v>4.26</c:v>
                </c:pt>
                <c:pt idx="79">
                  <c:v>4.1769999999999996</c:v>
                </c:pt>
                <c:pt idx="80">
                  <c:v>4.1950000000000003</c:v>
                </c:pt>
                <c:pt idx="81">
                  <c:v>4.226</c:v>
                </c:pt>
                <c:pt idx="82">
                  <c:v>4.1829999999999998</c:v>
                </c:pt>
                <c:pt idx="83">
                  <c:v>4.1769999999999996</c:v>
                </c:pt>
                <c:pt idx="84">
                  <c:v>4.1479999999999997</c:v>
                </c:pt>
                <c:pt idx="85">
                  <c:v>4.2</c:v>
                </c:pt>
                <c:pt idx="86">
                  <c:v>4.2270000000000003</c:v>
                </c:pt>
                <c:pt idx="87">
                  <c:v>4.274</c:v>
                </c:pt>
                <c:pt idx="88">
                  <c:v>4.335</c:v>
                </c:pt>
                <c:pt idx="89">
                  <c:v>4.3940000000000001</c:v>
                </c:pt>
                <c:pt idx="90">
                  <c:v>4.4020000000000001</c:v>
                </c:pt>
                <c:pt idx="91">
                  <c:v>4.3940000000000001</c:v>
                </c:pt>
                <c:pt idx="92">
                  <c:v>4.5179999999999998</c:v>
                </c:pt>
                <c:pt idx="93">
                  <c:v>4.5650000000000004</c:v>
                </c:pt>
                <c:pt idx="94">
                  <c:v>4.5289999999999999</c:v>
                </c:pt>
                <c:pt idx="95">
                  <c:v>4.5880000000000001</c:v>
                </c:pt>
                <c:pt idx="96">
                  <c:v>4.59</c:v>
                </c:pt>
                <c:pt idx="97">
                  <c:v>4.5839999999999996</c:v>
                </c:pt>
                <c:pt idx="98">
                  <c:v>4.6289999999999996</c:v>
                </c:pt>
                <c:pt idx="99">
                  <c:v>4.532</c:v>
                </c:pt>
                <c:pt idx="100">
                  <c:v>4.5720000000000001</c:v>
                </c:pt>
                <c:pt idx="101">
                  <c:v>4.5609999999999999</c:v>
                </c:pt>
                <c:pt idx="102">
                  <c:v>4.601</c:v>
                </c:pt>
                <c:pt idx="103">
                  <c:v>4.6230000000000002</c:v>
                </c:pt>
                <c:pt idx="104">
                  <c:v>4.6840000000000002</c:v>
                </c:pt>
                <c:pt idx="105">
                  <c:v>4.6920000000000002</c:v>
                </c:pt>
                <c:pt idx="106">
                  <c:v>4.6879999999999997</c:v>
                </c:pt>
                <c:pt idx="107">
                  <c:v>4.6959999999999997</c:v>
                </c:pt>
                <c:pt idx="108">
                  <c:v>4.7889999999999997</c:v>
                </c:pt>
                <c:pt idx="109">
                  <c:v>4.7919999999999998</c:v>
                </c:pt>
                <c:pt idx="110">
                  <c:v>4.6539999999999999</c:v>
                </c:pt>
                <c:pt idx="111">
                  <c:v>4.6109999999999998</c:v>
                </c:pt>
                <c:pt idx="112">
                  <c:v>4.6219999999999999</c:v>
                </c:pt>
                <c:pt idx="113">
                  <c:v>4.5720000000000001</c:v>
                </c:pt>
                <c:pt idx="114">
                  <c:v>4.6120000000000001</c:v>
                </c:pt>
                <c:pt idx="115">
                  <c:v>4.6449999999999996</c:v>
                </c:pt>
                <c:pt idx="116">
                  <c:v>4.6159999999999997</c:v>
                </c:pt>
                <c:pt idx="117">
                  <c:v>4.5330000000000004</c:v>
                </c:pt>
                <c:pt idx="118">
                  <c:v>4.5330000000000004</c:v>
                </c:pt>
                <c:pt idx="119">
                  <c:v>4.5330000000000004</c:v>
                </c:pt>
                <c:pt idx="120">
                  <c:v>4.5190000000000001</c:v>
                </c:pt>
                <c:pt idx="121">
                  <c:v>4.5419999999999998</c:v>
                </c:pt>
                <c:pt idx="122">
                  <c:v>4.5510000000000002</c:v>
                </c:pt>
                <c:pt idx="123">
                  <c:v>4.5119999999999996</c:v>
                </c:pt>
                <c:pt idx="124">
                  <c:v>4.423</c:v>
                </c:pt>
                <c:pt idx="125">
                  <c:v>4.4349999999999996</c:v>
                </c:pt>
                <c:pt idx="126">
                  <c:v>4.4939999999999998</c:v>
                </c:pt>
              </c:numCache>
            </c:numRef>
          </c:val>
          <c:smooth val="1"/>
          <c:extLst>
            <c:ext xmlns:c16="http://schemas.microsoft.com/office/drawing/2014/chart" uri="{C3380CC4-5D6E-409C-BE32-E72D297353CC}">
              <c16:uniqueId val="{00000000-8948-45ED-BABA-0048DB2A1A6B}"/>
            </c:ext>
          </c:extLst>
        </c:ser>
        <c:dLbls>
          <c:showLegendKey val="0"/>
          <c:showVal val="0"/>
          <c:showCatName val="0"/>
          <c:showSerName val="0"/>
          <c:showPercent val="0"/>
          <c:showBubbleSize val="0"/>
        </c:dLbls>
        <c:smooth val="0"/>
        <c:axId val="1336284575"/>
        <c:axId val="1336287487"/>
      </c:lineChart>
      <c:catAx>
        <c:axId val="1336284575"/>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336287487"/>
        <c:crosses val="autoZero"/>
        <c:auto val="0"/>
        <c:lblAlgn val="ctr"/>
        <c:lblOffset val="100"/>
        <c:noMultiLvlLbl val="0"/>
      </c:catAx>
      <c:valAx>
        <c:axId val="1336287487"/>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336284575"/>
        <c:crossesAt val="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85000"/>
        </a:sysClr>
      </a:solidFill>
    </a:ln>
    <a:effectLst/>
  </c:spPr>
  <c:txPr>
    <a:bodyPr/>
    <a:lstStyle/>
    <a:p>
      <a:pPr>
        <a:defRPr sz="800">
          <a:latin typeface="Georgia" panose="02040502050405020303"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r>
              <a:rPr lang="en-US" b="1" dirty="0">
                <a:solidFill>
                  <a:srgbClr val="BF9000"/>
                </a:solidFill>
              </a:rPr>
              <a:t>US Inflation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Inflation %</c:v>
                </c:pt>
              </c:strCache>
            </c:strRef>
          </c:tx>
          <c:spPr>
            <a:solidFill>
              <a:srgbClr val="BF9000"/>
            </a:solidFill>
            <a:ln>
              <a:solidFill>
                <a:srgbClr val="BF9000"/>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BF9000"/>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numCache>
            </c:numRef>
          </c:cat>
          <c:val>
            <c:numRef>
              <c:f>Sheet1!$B$2:$B$16</c:f>
              <c:numCache>
                <c:formatCode>General</c:formatCode>
                <c:ptCount val="15"/>
                <c:pt idx="0">
                  <c:v>3.2</c:v>
                </c:pt>
                <c:pt idx="1">
                  <c:v>3.1</c:v>
                </c:pt>
                <c:pt idx="2">
                  <c:v>3.4</c:v>
                </c:pt>
                <c:pt idx="3">
                  <c:v>3.1</c:v>
                </c:pt>
                <c:pt idx="4">
                  <c:v>3.2</c:v>
                </c:pt>
                <c:pt idx="5">
                  <c:v>3.5</c:v>
                </c:pt>
                <c:pt idx="6">
                  <c:v>3.4</c:v>
                </c:pt>
                <c:pt idx="7">
                  <c:v>3.3</c:v>
                </c:pt>
                <c:pt idx="8">
                  <c:v>3</c:v>
                </c:pt>
                <c:pt idx="9">
                  <c:v>2.9</c:v>
                </c:pt>
                <c:pt idx="10">
                  <c:v>2.5</c:v>
                </c:pt>
                <c:pt idx="11">
                  <c:v>2.4</c:v>
                </c:pt>
                <c:pt idx="12">
                  <c:v>2.6</c:v>
                </c:pt>
                <c:pt idx="13">
                  <c:v>2.7</c:v>
                </c:pt>
                <c:pt idx="14">
                  <c:v>2.9</c:v>
                </c:pt>
              </c:numCache>
            </c:numRef>
          </c:val>
          <c:extLst>
            <c:ext xmlns:c16="http://schemas.microsoft.com/office/drawing/2014/chart" uri="{C3380CC4-5D6E-409C-BE32-E72D297353CC}">
              <c16:uniqueId val="{00000000-9B21-4E9D-ADCC-07528A148387}"/>
            </c:ext>
          </c:extLst>
        </c:ser>
        <c:dLbls>
          <c:dLblPos val="outEnd"/>
          <c:showLegendKey val="0"/>
          <c:showVal val="1"/>
          <c:showCatName val="0"/>
          <c:showSerName val="0"/>
          <c:showPercent val="0"/>
          <c:showBubbleSize val="0"/>
        </c:dLbls>
        <c:gapWidth val="50"/>
        <c:axId val="818115231"/>
        <c:axId val="818534255"/>
      </c:barChart>
      <c:dateAx>
        <c:axId val="8181152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818534255"/>
        <c:crosses val="autoZero"/>
        <c:auto val="1"/>
        <c:lblOffset val="100"/>
        <c:baseTimeUnit val="months"/>
      </c:dateAx>
      <c:valAx>
        <c:axId val="818534255"/>
        <c:scaling>
          <c:orientation val="minMax"/>
        </c:scaling>
        <c:delete val="1"/>
        <c:axPos val="l"/>
        <c:numFmt formatCode="General" sourceLinked="1"/>
        <c:majorTickMark val="none"/>
        <c:minorTickMark val="none"/>
        <c:tickLblPos val="nextTo"/>
        <c:crossAx val="81811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latin typeface="Georgia" panose="020405020504050203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r>
              <a:rPr lang="en-US" sz="1400" b="1" i="0" u="none" strike="noStrike" kern="1200" spc="0" baseline="0" dirty="0">
                <a:solidFill>
                  <a:srgbClr val="B98D21"/>
                </a:solidFill>
                <a:latin typeface="Georgia" panose="02040502050405020303" pitchFamily="18" charset="0"/>
              </a:rPr>
              <a:t>YTD PERFORMANCE OF BRENT CRUDE (US$)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spPr>
            <a:ln w="19050" cap="rnd">
              <a:solidFill>
                <a:srgbClr val="B98D21"/>
              </a:solidFill>
              <a:round/>
            </a:ln>
            <a:effectLst/>
          </c:spPr>
          <c:marker>
            <c:symbol val="none"/>
          </c:marker>
          <c:cat>
            <c:numRef>
              <c:f>'Brent Oil Futures Historical Da'!$A$237:$A$287</c:f>
              <c:numCache>
                <c:formatCode>m/d/yyyy</c:formatCode>
                <c:ptCount val="51"/>
                <c:pt idx="0">
                  <c:v>45623</c:v>
                </c:pt>
                <c:pt idx="1">
                  <c:v>45624</c:v>
                </c:pt>
                <c:pt idx="2">
                  <c:v>45625</c:v>
                </c:pt>
                <c:pt idx="3">
                  <c:v>45628</c:v>
                </c:pt>
                <c:pt idx="4">
                  <c:v>45629</c:v>
                </c:pt>
                <c:pt idx="5">
                  <c:v>45630</c:v>
                </c:pt>
                <c:pt idx="6">
                  <c:v>45631</c:v>
                </c:pt>
                <c:pt idx="7">
                  <c:v>45632</c:v>
                </c:pt>
                <c:pt idx="8">
                  <c:v>45635</c:v>
                </c:pt>
                <c:pt idx="9">
                  <c:v>45636</c:v>
                </c:pt>
                <c:pt idx="10">
                  <c:v>45637</c:v>
                </c:pt>
                <c:pt idx="11">
                  <c:v>45638</c:v>
                </c:pt>
                <c:pt idx="12">
                  <c:v>45639</c:v>
                </c:pt>
                <c:pt idx="13">
                  <c:v>45642</c:v>
                </c:pt>
                <c:pt idx="14">
                  <c:v>45643</c:v>
                </c:pt>
                <c:pt idx="15">
                  <c:v>45644</c:v>
                </c:pt>
                <c:pt idx="16">
                  <c:v>45645</c:v>
                </c:pt>
                <c:pt idx="17">
                  <c:v>45646</c:v>
                </c:pt>
                <c:pt idx="18">
                  <c:v>45649</c:v>
                </c:pt>
                <c:pt idx="19">
                  <c:v>45650</c:v>
                </c:pt>
                <c:pt idx="20">
                  <c:v>45652</c:v>
                </c:pt>
                <c:pt idx="21">
                  <c:v>45653</c:v>
                </c:pt>
                <c:pt idx="22">
                  <c:v>45656</c:v>
                </c:pt>
                <c:pt idx="23">
                  <c:v>45657</c:v>
                </c:pt>
                <c:pt idx="24">
                  <c:v>45659</c:v>
                </c:pt>
                <c:pt idx="25">
                  <c:v>45660</c:v>
                </c:pt>
                <c:pt idx="26">
                  <c:v>45663</c:v>
                </c:pt>
                <c:pt idx="27">
                  <c:v>45664</c:v>
                </c:pt>
                <c:pt idx="28">
                  <c:v>45665</c:v>
                </c:pt>
                <c:pt idx="29">
                  <c:v>45666</c:v>
                </c:pt>
                <c:pt idx="30">
                  <c:v>45667</c:v>
                </c:pt>
                <c:pt idx="31">
                  <c:v>45670</c:v>
                </c:pt>
                <c:pt idx="32">
                  <c:v>45671</c:v>
                </c:pt>
                <c:pt idx="33">
                  <c:v>45672</c:v>
                </c:pt>
                <c:pt idx="34">
                  <c:v>45673</c:v>
                </c:pt>
                <c:pt idx="35">
                  <c:v>45674</c:v>
                </c:pt>
                <c:pt idx="36">
                  <c:v>45677</c:v>
                </c:pt>
                <c:pt idx="37">
                  <c:v>45678</c:v>
                </c:pt>
                <c:pt idx="38">
                  <c:v>45679</c:v>
                </c:pt>
                <c:pt idx="39">
                  <c:v>45680</c:v>
                </c:pt>
                <c:pt idx="40">
                  <c:v>45681</c:v>
                </c:pt>
                <c:pt idx="41">
                  <c:v>45684</c:v>
                </c:pt>
                <c:pt idx="42">
                  <c:v>45685</c:v>
                </c:pt>
                <c:pt idx="43">
                  <c:v>45686</c:v>
                </c:pt>
                <c:pt idx="44">
                  <c:v>45687</c:v>
                </c:pt>
                <c:pt idx="45">
                  <c:v>45688</c:v>
                </c:pt>
                <c:pt idx="46">
                  <c:v>45691</c:v>
                </c:pt>
                <c:pt idx="47">
                  <c:v>45692</c:v>
                </c:pt>
                <c:pt idx="48">
                  <c:v>45693</c:v>
                </c:pt>
                <c:pt idx="49">
                  <c:v>45694</c:v>
                </c:pt>
                <c:pt idx="50">
                  <c:v>45695</c:v>
                </c:pt>
              </c:numCache>
            </c:numRef>
          </c:cat>
          <c:val>
            <c:numRef>
              <c:f>'Brent Oil Futures Historical Da'!$B$237:$B$287</c:f>
              <c:numCache>
                <c:formatCode>General</c:formatCode>
                <c:ptCount val="51"/>
                <c:pt idx="0">
                  <c:v>72.83</c:v>
                </c:pt>
                <c:pt idx="1">
                  <c:v>73.28</c:v>
                </c:pt>
                <c:pt idx="2">
                  <c:v>72.94</c:v>
                </c:pt>
                <c:pt idx="3">
                  <c:v>71.83</c:v>
                </c:pt>
                <c:pt idx="4">
                  <c:v>73.62</c:v>
                </c:pt>
                <c:pt idx="5">
                  <c:v>72.31</c:v>
                </c:pt>
                <c:pt idx="6">
                  <c:v>72.09</c:v>
                </c:pt>
                <c:pt idx="7">
                  <c:v>71.12</c:v>
                </c:pt>
                <c:pt idx="8">
                  <c:v>72.14</c:v>
                </c:pt>
                <c:pt idx="9">
                  <c:v>72.19</c:v>
                </c:pt>
                <c:pt idx="10">
                  <c:v>73.52</c:v>
                </c:pt>
                <c:pt idx="11">
                  <c:v>73.41</c:v>
                </c:pt>
                <c:pt idx="12">
                  <c:v>74.489999999999995</c:v>
                </c:pt>
                <c:pt idx="13">
                  <c:v>73.91</c:v>
                </c:pt>
                <c:pt idx="14">
                  <c:v>73.19</c:v>
                </c:pt>
                <c:pt idx="15">
                  <c:v>73.39</c:v>
                </c:pt>
                <c:pt idx="16">
                  <c:v>72.88</c:v>
                </c:pt>
                <c:pt idx="17">
                  <c:v>72.94</c:v>
                </c:pt>
                <c:pt idx="18">
                  <c:v>72.63</c:v>
                </c:pt>
                <c:pt idx="19">
                  <c:v>73.58</c:v>
                </c:pt>
                <c:pt idx="20">
                  <c:v>73.260000000000005</c:v>
                </c:pt>
                <c:pt idx="21">
                  <c:v>74.17</c:v>
                </c:pt>
                <c:pt idx="22">
                  <c:v>74.39</c:v>
                </c:pt>
                <c:pt idx="23">
                  <c:v>74.64</c:v>
                </c:pt>
                <c:pt idx="24">
                  <c:v>75.930000000000007</c:v>
                </c:pt>
                <c:pt idx="25">
                  <c:v>76.510000000000005</c:v>
                </c:pt>
                <c:pt idx="26">
                  <c:v>76.3</c:v>
                </c:pt>
                <c:pt idx="27">
                  <c:v>77.05</c:v>
                </c:pt>
                <c:pt idx="28">
                  <c:v>76.16</c:v>
                </c:pt>
                <c:pt idx="29">
                  <c:v>76.92</c:v>
                </c:pt>
                <c:pt idx="30">
                  <c:v>78.069999999999993</c:v>
                </c:pt>
                <c:pt idx="31">
                  <c:v>81.010000000000005</c:v>
                </c:pt>
                <c:pt idx="32">
                  <c:v>79.92</c:v>
                </c:pt>
                <c:pt idx="33">
                  <c:v>82.03</c:v>
                </c:pt>
                <c:pt idx="34">
                  <c:v>81.290000000000006</c:v>
                </c:pt>
                <c:pt idx="35">
                  <c:v>80.790000000000006</c:v>
                </c:pt>
                <c:pt idx="36">
                  <c:v>80.150000000000006</c:v>
                </c:pt>
                <c:pt idx="37">
                  <c:v>79.290000000000006</c:v>
                </c:pt>
                <c:pt idx="38">
                  <c:v>79</c:v>
                </c:pt>
                <c:pt idx="39">
                  <c:v>78.290000000000006</c:v>
                </c:pt>
                <c:pt idx="40">
                  <c:v>78.5</c:v>
                </c:pt>
                <c:pt idx="41">
                  <c:v>76.180000000000007</c:v>
                </c:pt>
                <c:pt idx="42">
                  <c:v>76.489999999999995</c:v>
                </c:pt>
                <c:pt idx="43">
                  <c:v>75.61</c:v>
                </c:pt>
                <c:pt idx="44">
                  <c:v>75.89</c:v>
                </c:pt>
                <c:pt idx="45">
                  <c:v>75.67</c:v>
                </c:pt>
                <c:pt idx="46">
                  <c:v>75.959999999999994</c:v>
                </c:pt>
                <c:pt idx="47">
                  <c:v>76.2</c:v>
                </c:pt>
                <c:pt idx="48">
                  <c:v>74.61</c:v>
                </c:pt>
                <c:pt idx="49">
                  <c:v>74.290000000000006</c:v>
                </c:pt>
                <c:pt idx="50">
                  <c:v>74.66</c:v>
                </c:pt>
              </c:numCache>
            </c:numRef>
          </c:val>
          <c:smooth val="1"/>
          <c:extLst>
            <c:ext xmlns:c16="http://schemas.microsoft.com/office/drawing/2014/chart" uri="{C3380CC4-5D6E-409C-BE32-E72D297353CC}">
              <c16:uniqueId val="{00000000-5049-48B0-933B-F2BB6644EFA5}"/>
            </c:ext>
          </c:extLst>
        </c:ser>
        <c:dLbls>
          <c:showLegendKey val="0"/>
          <c:showVal val="0"/>
          <c:showCatName val="0"/>
          <c:showSerName val="0"/>
          <c:showPercent val="0"/>
          <c:showBubbleSize val="0"/>
        </c:dLbls>
        <c:smooth val="0"/>
        <c:axId val="738529311"/>
        <c:axId val="738532191"/>
      </c:lineChart>
      <c:dateAx>
        <c:axId val="73852931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738532191"/>
        <c:crosses val="autoZero"/>
        <c:auto val="1"/>
        <c:lblOffset val="100"/>
        <c:baseTimeUnit val="days"/>
        <c:majorUnit val="1"/>
        <c:majorTimeUnit val="days"/>
      </c:dateAx>
      <c:valAx>
        <c:axId val="7385321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Georgia" panose="02040502050405020303" pitchFamily="18" charset="0"/>
                <a:ea typeface="+mn-ea"/>
                <a:cs typeface="+mn-cs"/>
              </a:defRPr>
            </a:pPr>
            <a:endParaRPr lang="en-US"/>
          </a:p>
        </c:txPr>
        <c:crossAx val="73852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56F7A-2393-4821-877E-7DCE1369E6BF}"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3E032-9348-4C5B-8E4F-2D3F2D0AE3CF}" type="slidenum">
              <a:rPr lang="en-GB" smtClean="0"/>
              <a:t>‹#›</a:t>
            </a:fld>
            <a:endParaRPr lang="en-GB"/>
          </a:p>
        </p:txBody>
      </p:sp>
    </p:spTree>
    <p:extLst>
      <p:ext uri="{BB962C8B-B14F-4D97-AF65-F5344CB8AC3E}">
        <p14:creationId xmlns:p14="http://schemas.microsoft.com/office/powerpoint/2010/main" val="313657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1FA003C-ACE2-4EF7-AF62-71758D32E637}" type="slidenum">
              <a:rPr kumimoji="0" lang="bg-BG" sz="1200" b="0" i="0" u="none" strike="noStrike" kern="1200" cap="none" spc="0" normalizeH="0" baseline="0" noProof="0" smtClean="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a:t>
            </a:fld>
            <a:endParaRPr kumimoji="0" lang="bg-BG" sz="1200" b="0" i="0" u="none" strike="noStrike" kern="1200" cap="none" spc="0" normalizeH="0" baseline="0" noProof="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12312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F3E032-9348-4C5B-8E4F-2D3F2D0AE3CF}" type="slidenum">
              <a:rPr lang="en-GB" smtClean="0"/>
              <a:t>2</a:t>
            </a:fld>
            <a:endParaRPr lang="en-GB"/>
          </a:p>
        </p:txBody>
      </p:sp>
    </p:spTree>
    <p:extLst>
      <p:ext uri="{BB962C8B-B14F-4D97-AF65-F5344CB8AC3E}">
        <p14:creationId xmlns:p14="http://schemas.microsoft.com/office/powerpoint/2010/main" val="127917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DE42-64CC-2BD7-CA04-FB0EDC72A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542B8-558A-F169-EC96-D6AAE778C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4025A-0CD3-24EE-0347-F84FD7955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A3986-1A44-45F7-9620-6452F38FE667}"/>
              </a:ext>
            </a:extLst>
          </p:cNvPr>
          <p:cNvSpPr>
            <a:spLocks noGrp="1"/>
          </p:cNvSpPr>
          <p:nvPr>
            <p:ph type="sldNum" sz="quarter" idx="5"/>
          </p:nvPr>
        </p:nvSpPr>
        <p:spPr/>
        <p:txBody>
          <a:bodyPr/>
          <a:lstStyle/>
          <a:p>
            <a:fld id="{4CF3E032-9348-4C5B-8E4F-2D3F2D0AE3CF}" type="slidenum">
              <a:rPr lang="en-GB" smtClean="0"/>
              <a:t>5</a:t>
            </a:fld>
            <a:endParaRPr lang="en-GB"/>
          </a:p>
        </p:txBody>
      </p:sp>
    </p:spTree>
    <p:extLst>
      <p:ext uri="{BB962C8B-B14F-4D97-AF65-F5344CB8AC3E}">
        <p14:creationId xmlns:p14="http://schemas.microsoft.com/office/powerpoint/2010/main" val="87930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215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87008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7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0079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270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03546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r>
              <a:rPr lang="en-US"/>
              <a:t>Click icon to add picture</a:t>
            </a:r>
            <a:endParaRPr lang="en-US" dirty="0"/>
          </a:p>
        </p:txBody>
      </p:sp>
      <p:sp>
        <p:nvSpPr>
          <p:cNvPr id="7" name="Picture Placeholder 3"/>
          <p:cNvSpPr>
            <a:spLocks noGrp="1"/>
          </p:cNvSpPr>
          <p:nvPr>
            <p:ph type="pic" sz="quarter" idx="11"/>
          </p:nvPr>
        </p:nvSpPr>
        <p:spPr>
          <a:xfrm>
            <a:off x="2437639" y="0"/>
            <a:ext cx="2441448" cy="2295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7312915" y="0"/>
            <a:ext cx="2441448" cy="2295144"/>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r>
              <a:rPr lang="en-US"/>
              <a:t>Click icon to add picture</a:t>
            </a:r>
            <a:endParaRPr lang="en-US" dirty="0"/>
          </a:p>
        </p:txBody>
      </p:sp>
      <p:sp>
        <p:nvSpPr>
          <p:cNvPr id="16" name="Picture Placeholder 3"/>
          <p:cNvSpPr>
            <a:spLocks noGrp="1"/>
          </p:cNvSpPr>
          <p:nvPr>
            <p:ph type="pic" sz="quarter" idx="16"/>
          </p:nvPr>
        </p:nvSpPr>
        <p:spPr>
          <a:xfrm>
            <a:off x="2437639" y="2281428"/>
            <a:ext cx="2441448" cy="2295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7312915" y="2281428"/>
            <a:ext cx="2441448" cy="2295144"/>
          </a:xfr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2437639" y="4562856"/>
            <a:ext cx="2441448" cy="2295144"/>
          </a:xfr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7312915" y="4562856"/>
            <a:ext cx="2441448" cy="2295144"/>
          </a:xfr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8846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057499" y="0"/>
            <a:ext cx="2048256" cy="1728216"/>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4057499" y="1709928"/>
            <a:ext cx="2048256" cy="1728216"/>
          </a:xfr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4057499" y="3419856"/>
            <a:ext cx="2048256" cy="1728216"/>
          </a:xfr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4057499" y="5129784"/>
            <a:ext cx="2048256" cy="1728216"/>
          </a:xfr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05228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400" y="4980567"/>
            <a:ext cx="24384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3556000" y="4980567"/>
            <a:ext cx="24384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6197600" y="4980567"/>
            <a:ext cx="24384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8839200" y="4980567"/>
            <a:ext cx="24384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92220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400" y="4980567"/>
            <a:ext cx="24384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3556000" y="4980567"/>
            <a:ext cx="24384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6197600" y="4980567"/>
            <a:ext cx="24384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8839200" y="4980567"/>
            <a:ext cx="24384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0601221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59800"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67"/>
            <a:ext cx="3328416"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431792" y="4980567"/>
            <a:ext cx="3328416"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949184" y="4980567"/>
            <a:ext cx="3328416"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883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1"/>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67"/>
            <a:ext cx="3328416"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431792" y="4980567"/>
            <a:ext cx="3328416"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949184" y="4980567"/>
            <a:ext cx="3328416"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478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36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1"/>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2" y="1397001"/>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67"/>
            <a:ext cx="508558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6192012" y="4980567"/>
            <a:ext cx="5085589"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575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1"/>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2" y="1397001"/>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67"/>
            <a:ext cx="508558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6192012" y="4980567"/>
            <a:ext cx="5085589"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6135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35560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76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92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400" y="3055281"/>
            <a:ext cx="24414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8333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35560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76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9200" y="1397002"/>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400" y="3055281"/>
            <a:ext cx="24414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852499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400" y="3055281"/>
            <a:ext cx="332841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1575"/>
            </a:lvl1pPr>
            <a:lvl2pPr marL="128588" indent="-128588">
              <a:buClr>
                <a:schemeClr val="accent2"/>
              </a:buClr>
              <a:buSzPct val="100000"/>
              <a:buFont typeface="Arial" panose="020B0604020202020204" pitchFamily="34" charset="0"/>
              <a:buChar char="•"/>
              <a:defRPr sz="1050"/>
            </a:lvl2pPr>
            <a:lvl3pPr marL="257175" indent="-128588">
              <a:buClr>
                <a:schemeClr val="accent2"/>
              </a:buClr>
              <a:buSzPct val="100000"/>
              <a:defRPr sz="1050"/>
            </a:lvl3pPr>
            <a:lvl4pPr marL="385763" indent="-128588">
              <a:buClr>
                <a:schemeClr val="accent2"/>
              </a:buClr>
              <a:buSzPct val="100000"/>
              <a:defRPr sz="1050"/>
            </a:lvl4pPr>
            <a:lvl5pPr>
              <a:buClr>
                <a:schemeClr val="accent2"/>
              </a:buClr>
              <a:buSzPct val="100000"/>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73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400" y="3055281"/>
            <a:ext cx="332841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170841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2"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400" y="3055281"/>
            <a:ext cx="5084064"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77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2"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400" y="3055281"/>
            <a:ext cx="5084064"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93947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2"/>
            <a:ext cx="24384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49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65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81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384" y="4717009"/>
            <a:ext cx="2441448"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3968"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4552"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5136"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913384" y="3057006"/>
            <a:ext cx="24384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35549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65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81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883024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2"/>
            <a:ext cx="24384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49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65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8184" y="1397002"/>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384" y="4717009"/>
            <a:ext cx="2441448"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3968"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4552"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5136" y="4717009"/>
            <a:ext cx="2441448"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913384" y="3057006"/>
            <a:ext cx="24384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35549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65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8184" y="3057006"/>
            <a:ext cx="24384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22566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2"/>
            <a:ext cx="103632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379607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400"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323695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400"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099647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6" y="1397000"/>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400" y="4704407"/>
            <a:ext cx="5084064"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3536" y="4704407"/>
            <a:ext cx="5084064"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915926" y="3060985"/>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1649269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6" y="1397000"/>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400" y="4704407"/>
            <a:ext cx="5084064"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3536" y="4704407"/>
            <a:ext cx="5084064"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915926" y="3060985"/>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839880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0" y="4822880"/>
            <a:ext cx="2441448"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4" y="4822880"/>
            <a:ext cx="2441448"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68" y="4822880"/>
            <a:ext cx="2441448"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2" y="4822880"/>
            <a:ext cx="2441448"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1004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0" y="4822880"/>
            <a:ext cx="2441448"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4" y="4822880"/>
            <a:ext cx="2441448"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68" y="4822880"/>
            <a:ext cx="2441448"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2" y="4822880"/>
            <a:ext cx="2441448"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224792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5053712"/>
            <a:ext cx="3328416"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053712"/>
            <a:ext cx="3328416"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5053712"/>
            <a:ext cx="3328416" cy="609398"/>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2403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5053712"/>
            <a:ext cx="3328416"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053712"/>
            <a:ext cx="3328416"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5053712"/>
            <a:ext cx="3328416" cy="609398"/>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89751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2" y="1396999"/>
            <a:ext cx="508558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5053712"/>
            <a:ext cx="5084064"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5053712"/>
            <a:ext cx="5084064"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3512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2" y="1396999"/>
            <a:ext cx="508558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5053712"/>
            <a:ext cx="5084064"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5053712"/>
            <a:ext cx="5084064"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064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6018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0" y="3200839"/>
            <a:ext cx="2441448"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4" y="3200839"/>
            <a:ext cx="2441448"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68" y="3200839"/>
            <a:ext cx="2441448"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2" y="3200839"/>
            <a:ext cx="2441448"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3542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0" y="3200839"/>
            <a:ext cx="2441448"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4" y="3200839"/>
            <a:ext cx="2441448"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68" y="3200839"/>
            <a:ext cx="2441448"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2" y="3200839"/>
            <a:ext cx="2441448"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62995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3431671"/>
            <a:ext cx="3328416"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3431671"/>
            <a:ext cx="3328416"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3431671"/>
            <a:ext cx="3328416"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03644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3431671"/>
            <a:ext cx="3328416"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3431671"/>
            <a:ext cx="3328416"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3431671"/>
            <a:ext cx="3328416"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444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2" y="1397000"/>
            <a:ext cx="508558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3431671"/>
            <a:ext cx="5084064"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3431671"/>
            <a:ext cx="5084064"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610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2" y="1397000"/>
            <a:ext cx="508558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3431671"/>
            <a:ext cx="5084064"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3431671"/>
            <a:ext cx="5084064"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44103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9"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18" hasCustomPrompt="1"/>
          </p:nvPr>
        </p:nvSpPr>
        <p:spPr>
          <a:xfrm>
            <a:off x="1637917"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19"/>
          </p:nvPr>
        </p:nvSpPr>
        <p:spPr>
          <a:xfrm>
            <a:off x="3483711"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21"/>
          </p:nvPr>
        </p:nvSpPr>
        <p:spPr>
          <a:xfrm>
            <a:off x="6392033"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23"/>
          </p:nvPr>
        </p:nvSpPr>
        <p:spPr>
          <a:xfrm>
            <a:off x="9300356"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6" name="Content Placeholder 13"/>
          <p:cNvSpPr>
            <a:spLocks noGrp="1"/>
          </p:cNvSpPr>
          <p:nvPr>
            <p:ph sz="quarter" idx="24" hasCustomPrompt="1"/>
          </p:nvPr>
        </p:nvSpPr>
        <p:spPr>
          <a:xfrm>
            <a:off x="10362886"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7" name="Picture Placeholder 3"/>
          <p:cNvSpPr>
            <a:spLocks noGrp="1"/>
          </p:cNvSpPr>
          <p:nvPr>
            <p:ph type="pic" sz="quarter" idx="25"/>
          </p:nvPr>
        </p:nvSpPr>
        <p:spPr>
          <a:xfrm>
            <a:off x="575387"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8" name="Content Placeholder 13"/>
          <p:cNvSpPr>
            <a:spLocks noGrp="1"/>
          </p:cNvSpPr>
          <p:nvPr>
            <p:ph sz="quarter" idx="26" hasCustomPrompt="1"/>
          </p:nvPr>
        </p:nvSpPr>
        <p:spPr>
          <a:xfrm>
            <a:off x="1637917"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9" name="Picture Placeholder 3"/>
          <p:cNvSpPr>
            <a:spLocks noGrp="1"/>
          </p:cNvSpPr>
          <p:nvPr>
            <p:ph type="pic" sz="quarter" idx="27"/>
          </p:nvPr>
        </p:nvSpPr>
        <p:spPr>
          <a:xfrm>
            <a:off x="3483711"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0"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1" name="Picture Placeholder 3"/>
          <p:cNvSpPr>
            <a:spLocks noGrp="1"/>
          </p:cNvSpPr>
          <p:nvPr>
            <p:ph type="pic" sz="quarter" idx="29"/>
          </p:nvPr>
        </p:nvSpPr>
        <p:spPr>
          <a:xfrm>
            <a:off x="6392033"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2"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3" name="Picture Placeholder 3"/>
          <p:cNvSpPr>
            <a:spLocks noGrp="1"/>
          </p:cNvSpPr>
          <p:nvPr>
            <p:ph type="pic" sz="quarter" idx="31"/>
          </p:nvPr>
        </p:nvSpPr>
        <p:spPr>
          <a:xfrm>
            <a:off x="9300356"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4" name="Content Placeholder 13"/>
          <p:cNvSpPr>
            <a:spLocks noGrp="1"/>
          </p:cNvSpPr>
          <p:nvPr>
            <p:ph sz="quarter" idx="32" hasCustomPrompt="1"/>
          </p:nvPr>
        </p:nvSpPr>
        <p:spPr>
          <a:xfrm>
            <a:off x="10362886"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5" name="Picture Placeholder 3"/>
          <p:cNvSpPr>
            <a:spLocks noGrp="1"/>
          </p:cNvSpPr>
          <p:nvPr>
            <p:ph type="pic" sz="quarter" idx="33"/>
          </p:nvPr>
        </p:nvSpPr>
        <p:spPr>
          <a:xfrm>
            <a:off x="575387"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6" name="Content Placeholder 13"/>
          <p:cNvSpPr>
            <a:spLocks noGrp="1"/>
          </p:cNvSpPr>
          <p:nvPr>
            <p:ph sz="quarter" idx="34" hasCustomPrompt="1"/>
          </p:nvPr>
        </p:nvSpPr>
        <p:spPr>
          <a:xfrm>
            <a:off x="1637917"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7" name="Picture Placeholder 3"/>
          <p:cNvSpPr>
            <a:spLocks noGrp="1"/>
          </p:cNvSpPr>
          <p:nvPr>
            <p:ph type="pic" sz="quarter" idx="35"/>
          </p:nvPr>
        </p:nvSpPr>
        <p:spPr>
          <a:xfrm>
            <a:off x="3483711"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8"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9" name="Picture Placeholder 3"/>
          <p:cNvSpPr>
            <a:spLocks noGrp="1"/>
          </p:cNvSpPr>
          <p:nvPr>
            <p:ph type="pic" sz="quarter" idx="37"/>
          </p:nvPr>
        </p:nvSpPr>
        <p:spPr>
          <a:xfrm>
            <a:off x="6392033"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0"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1" name="Picture Placeholder 3"/>
          <p:cNvSpPr>
            <a:spLocks noGrp="1"/>
          </p:cNvSpPr>
          <p:nvPr>
            <p:ph type="pic" sz="quarter" idx="39"/>
          </p:nvPr>
        </p:nvSpPr>
        <p:spPr>
          <a:xfrm>
            <a:off x="9300356"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2" name="Content Placeholder 13"/>
          <p:cNvSpPr>
            <a:spLocks noGrp="1"/>
          </p:cNvSpPr>
          <p:nvPr>
            <p:ph sz="quarter" idx="40" hasCustomPrompt="1"/>
          </p:nvPr>
        </p:nvSpPr>
        <p:spPr>
          <a:xfrm>
            <a:off x="10362886"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96752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50"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1" name="Content Placeholder 13"/>
          <p:cNvSpPr>
            <a:spLocks noGrp="1"/>
          </p:cNvSpPr>
          <p:nvPr>
            <p:ph sz="quarter" idx="18" hasCustomPrompt="1"/>
          </p:nvPr>
        </p:nvSpPr>
        <p:spPr>
          <a:xfrm>
            <a:off x="1637917"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2" name="Picture Placeholder 3"/>
          <p:cNvSpPr>
            <a:spLocks noGrp="1"/>
          </p:cNvSpPr>
          <p:nvPr>
            <p:ph type="pic" sz="quarter" idx="19"/>
          </p:nvPr>
        </p:nvSpPr>
        <p:spPr>
          <a:xfrm>
            <a:off x="3483711"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3"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4" name="Picture Placeholder 3"/>
          <p:cNvSpPr>
            <a:spLocks noGrp="1"/>
          </p:cNvSpPr>
          <p:nvPr>
            <p:ph type="pic" sz="quarter" idx="21"/>
          </p:nvPr>
        </p:nvSpPr>
        <p:spPr>
          <a:xfrm>
            <a:off x="6392033"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5"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6" name="Picture Placeholder 3"/>
          <p:cNvSpPr>
            <a:spLocks noGrp="1"/>
          </p:cNvSpPr>
          <p:nvPr>
            <p:ph type="pic" sz="quarter" idx="23"/>
          </p:nvPr>
        </p:nvSpPr>
        <p:spPr>
          <a:xfrm>
            <a:off x="9300356"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7" name="Content Placeholder 13"/>
          <p:cNvSpPr>
            <a:spLocks noGrp="1"/>
          </p:cNvSpPr>
          <p:nvPr>
            <p:ph sz="quarter" idx="24" hasCustomPrompt="1"/>
          </p:nvPr>
        </p:nvSpPr>
        <p:spPr>
          <a:xfrm>
            <a:off x="10362886" y="1639789"/>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8" name="Picture Placeholder 3"/>
          <p:cNvSpPr>
            <a:spLocks noGrp="1"/>
          </p:cNvSpPr>
          <p:nvPr>
            <p:ph type="pic" sz="quarter" idx="25"/>
          </p:nvPr>
        </p:nvSpPr>
        <p:spPr>
          <a:xfrm>
            <a:off x="575387"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9" name="Content Placeholder 13"/>
          <p:cNvSpPr>
            <a:spLocks noGrp="1"/>
          </p:cNvSpPr>
          <p:nvPr>
            <p:ph sz="quarter" idx="26" hasCustomPrompt="1"/>
          </p:nvPr>
        </p:nvSpPr>
        <p:spPr>
          <a:xfrm>
            <a:off x="1637917"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0" name="Picture Placeholder 3"/>
          <p:cNvSpPr>
            <a:spLocks noGrp="1"/>
          </p:cNvSpPr>
          <p:nvPr>
            <p:ph type="pic" sz="quarter" idx="27"/>
          </p:nvPr>
        </p:nvSpPr>
        <p:spPr>
          <a:xfrm>
            <a:off x="3483711"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1"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2" name="Picture Placeholder 3"/>
          <p:cNvSpPr>
            <a:spLocks noGrp="1"/>
          </p:cNvSpPr>
          <p:nvPr>
            <p:ph type="pic" sz="quarter" idx="29"/>
          </p:nvPr>
        </p:nvSpPr>
        <p:spPr>
          <a:xfrm>
            <a:off x="6392033"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3"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4" name="Picture Placeholder 3"/>
          <p:cNvSpPr>
            <a:spLocks noGrp="1"/>
          </p:cNvSpPr>
          <p:nvPr>
            <p:ph type="pic" sz="quarter" idx="31"/>
          </p:nvPr>
        </p:nvSpPr>
        <p:spPr>
          <a:xfrm>
            <a:off x="9300356"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5" name="Content Placeholder 13"/>
          <p:cNvSpPr>
            <a:spLocks noGrp="1"/>
          </p:cNvSpPr>
          <p:nvPr>
            <p:ph sz="quarter" idx="32" hasCustomPrompt="1"/>
          </p:nvPr>
        </p:nvSpPr>
        <p:spPr>
          <a:xfrm>
            <a:off x="10362886" y="3153547"/>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6" name="Picture Placeholder 3"/>
          <p:cNvSpPr>
            <a:spLocks noGrp="1"/>
          </p:cNvSpPr>
          <p:nvPr>
            <p:ph type="pic" sz="quarter" idx="33"/>
          </p:nvPr>
        </p:nvSpPr>
        <p:spPr>
          <a:xfrm>
            <a:off x="575387"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7" name="Content Placeholder 13"/>
          <p:cNvSpPr>
            <a:spLocks noGrp="1"/>
          </p:cNvSpPr>
          <p:nvPr>
            <p:ph sz="quarter" idx="34" hasCustomPrompt="1"/>
          </p:nvPr>
        </p:nvSpPr>
        <p:spPr>
          <a:xfrm>
            <a:off x="1637917"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8" name="Picture Placeholder 3"/>
          <p:cNvSpPr>
            <a:spLocks noGrp="1"/>
          </p:cNvSpPr>
          <p:nvPr>
            <p:ph type="pic" sz="quarter" idx="35"/>
          </p:nvPr>
        </p:nvSpPr>
        <p:spPr>
          <a:xfrm>
            <a:off x="3483711"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9"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0" name="Picture Placeholder 3"/>
          <p:cNvSpPr>
            <a:spLocks noGrp="1"/>
          </p:cNvSpPr>
          <p:nvPr>
            <p:ph type="pic" sz="quarter" idx="37"/>
          </p:nvPr>
        </p:nvSpPr>
        <p:spPr>
          <a:xfrm>
            <a:off x="6392033"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1"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2" name="Picture Placeholder 3"/>
          <p:cNvSpPr>
            <a:spLocks noGrp="1"/>
          </p:cNvSpPr>
          <p:nvPr>
            <p:ph type="pic" sz="quarter" idx="39"/>
          </p:nvPr>
        </p:nvSpPr>
        <p:spPr>
          <a:xfrm>
            <a:off x="9300356"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3" name="Content Placeholder 13"/>
          <p:cNvSpPr>
            <a:spLocks noGrp="1"/>
          </p:cNvSpPr>
          <p:nvPr>
            <p:ph sz="quarter" idx="40" hasCustomPrompt="1"/>
          </p:nvPr>
        </p:nvSpPr>
        <p:spPr>
          <a:xfrm>
            <a:off x="10362886" y="4667304"/>
            <a:ext cx="137922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258059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22"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3"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4" name="Picture Placeholder 3"/>
          <p:cNvSpPr>
            <a:spLocks noGrp="1"/>
          </p:cNvSpPr>
          <p:nvPr>
            <p:ph type="pic" sz="quarter" idx="19"/>
          </p:nvPr>
        </p:nvSpPr>
        <p:spPr>
          <a:xfrm>
            <a:off x="4360325"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5"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6" name="Picture Placeholder 3"/>
          <p:cNvSpPr>
            <a:spLocks noGrp="1"/>
          </p:cNvSpPr>
          <p:nvPr>
            <p:ph type="pic" sz="quarter" idx="21"/>
          </p:nvPr>
        </p:nvSpPr>
        <p:spPr>
          <a:xfrm>
            <a:off x="8145263" y="1639789"/>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1"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2" name="Picture Placeholder 3"/>
          <p:cNvSpPr>
            <a:spLocks noGrp="1"/>
          </p:cNvSpPr>
          <p:nvPr>
            <p:ph type="pic" sz="quarter" idx="25"/>
          </p:nvPr>
        </p:nvSpPr>
        <p:spPr>
          <a:xfrm>
            <a:off x="575387"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9"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0" name="Picture Placeholder 3"/>
          <p:cNvSpPr>
            <a:spLocks noGrp="1"/>
          </p:cNvSpPr>
          <p:nvPr>
            <p:ph type="pic" sz="quarter" idx="27"/>
          </p:nvPr>
        </p:nvSpPr>
        <p:spPr>
          <a:xfrm>
            <a:off x="4360325"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7"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8" name="Picture Placeholder 3"/>
          <p:cNvSpPr>
            <a:spLocks noGrp="1"/>
          </p:cNvSpPr>
          <p:nvPr>
            <p:ph type="pic" sz="quarter" idx="29"/>
          </p:nvPr>
        </p:nvSpPr>
        <p:spPr>
          <a:xfrm>
            <a:off x="8145263" y="3153547"/>
            <a:ext cx="9144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3"/>
          </p:nvPr>
        </p:nvSpPr>
        <p:spPr>
          <a:xfrm>
            <a:off x="575387"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5"/>
          </p:nvPr>
        </p:nvSpPr>
        <p:spPr>
          <a:xfrm>
            <a:off x="4360325"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37"/>
          </p:nvPr>
        </p:nvSpPr>
        <p:spPr>
          <a:xfrm>
            <a:off x="8145263" y="4667304"/>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535107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21"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2"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Picture Placeholder 3"/>
          <p:cNvSpPr>
            <a:spLocks noGrp="1"/>
          </p:cNvSpPr>
          <p:nvPr>
            <p:ph type="pic" sz="quarter" idx="19"/>
          </p:nvPr>
        </p:nvSpPr>
        <p:spPr>
          <a:xfrm>
            <a:off x="4360325"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4"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5" name="Picture Placeholder 3"/>
          <p:cNvSpPr>
            <a:spLocks noGrp="1"/>
          </p:cNvSpPr>
          <p:nvPr>
            <p:ph type="pic" sz="quarter" idx="21"/>
          </p:nvPr>
        </p:nvSpPr>
        <p:spPr>
          <a:xfrm>
            <a:off x="8145263" y="1639789"/>
            <a:ext cx="9144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6"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5"/>
          </p:nvPr>
        </p:nvSpPr>
        <p:spPr>
          <a:xfrm>
            <a:off x="575387"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27"/>
          </p:nvPr>
        </p:nvSpPr>
        <p:spPr>
          <a:xfrm>
            <a:off x="4360325" y="3153548"/>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29"/>
          </p:nvPr>
        </p:nvSpPr>
        <p:spPr>
          <a:xfrm>
            <a:off x="8145263" y="3153547"/>
            <a:ext cx="9144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Picture Placeholder 3"/>
          <p:cNvSpPr>
            <a:spLocks noGrp="1"/>
          </p:cNvSpPr>
          <p:nvPr>
            <p:ph type="pic" sz="quarter" idx="33"/>
          </p:nvPr>
        </p:nvSpPr>
        <p:spPr>
          <a:xfrm>
            <a:off x="575387"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5"/>
          </p:nvPr>
        </p:nvSpPr>
        <p:spPr>
          <a:xfrm>
            <a:off x="4360325" y="4667305"/>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7"/>
          </p:nvPr>
        </p:nvSpPr>
        <p:spPr>
          <a:xfrm>
            <a:off x="8145263" y="4667304"/>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488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2"/>
            <a:ext cx="103632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522652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916"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6633"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3" y="1639789"/>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5349"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916"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6633"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3" y="3886576"/>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5349"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792656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916"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6633"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3" y="1639789"/>
            <a:ext cx="9144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5349" y="1639790"/>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916"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6633"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3" y="3886576"/>
            <a:ext cx="9144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5349" y="3886577"/>
            <a:ext cx="2314408"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50526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2295374" y="1639790"/>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8003570" y="1639790"/>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2295374" y="3886577"/>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8003570" y="3886577"/>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969520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2295374" y="1639790"/>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8003570" y="1639790"/>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2295374" y="3886577"/>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5"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8003570" y="3886577"/>
            <a:ext cx="355867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51403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343360"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75389"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28297"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360326"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913235"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8145264"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32906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343360"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75389"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28297"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360326"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913235"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8145264" y="3256994"/>
            <a:ext cx="337693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792573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000736"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719255"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04599"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23117"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08461"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326979"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9412323"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9130842"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20852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719255"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3523117"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6326979"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Content Placeholder 13"/>
          <p:cNvSpPr>
            <a:spLocks noGrp="1"/>
          </p:cNvSpPr>
          <p:nvPr>
            <p:ph sz="quarter" idx="43" hasCustomPrompt="1"/>
          </p:nvPr>
        </p:nvSpPr>
        <p:spPr>
          <a:xfrm>
            <a:off x="9130842" y="3256994"/>
            <a:ext cx="2403956"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Picture Placeholder 3"/>
          <p:cNvSpPr>
            <a:spLocks noGrp="1"/>
          </p:cNvSpPr>
          <p:nvPr>
            <p:ph type="pic" sz="quarter" idx="10"/>
          </p:nvPr>
        </p:nvSpPr>
        <p:spPr>
          <a:xfrm>
            <a:off x="1000736"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3" name="Picture Placeholder 3"/>
          <p:cNvSpPr>
            <a:spLocks noGrp="1"/>
          </p:cNvSpPr>
          <p:nvPr>
            <p:ph type="pic" sz="quarter" idx="19"/>
          </p:nvPr>
        </p:nvSpPr>
        <p:spPr>
          <a:xfrm>
            <a:off x="3804599"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5" name="Picture Placeholder 3"/>
          <p:cNvSpPr>
            <a:spLocks noGrp="1"/>
          </p:cNvSpPr>
          <p:nvPr>
            <p:ph type="pic" sz="quarter" idx="21"/>
          </p:nvPr>
        </p:nvSpPr>
        <p:spPr>
          <a:xfrm>
            <a:off x="6608461"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6" name="Picture Placeholder 3"/>
          <p:cNvSpPr>
            <a:spLocks noGrp="1"/>
          </p:cNvSpPr>
          <p:nvPr>
            <p:ph type="pic" sz="quarter" idx="42"/>
          </p:nvPr>
        </p:nvSpPr>
        <p:spPr>
          <a:xfrm>
            <a:off x="9412323"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Tree>
    <p:extLst>
      <p:ext uri="{BB962C8B-B14F-4D97-AF65-F5344CB8AC3E}">
        <p14:creationId xmlns:p14="http://schemas.microsoft.com/office/powerpoint/2010/main" val="853532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3"/>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2" y="1268759"/>
            <a:ext cx="2352260"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8" name="Text Placeholder 9"/>
          <p:cNvSpPr>
            <a:spLocks noGrp="1"/>
          </p:cNvSpPr>
          <p:nvPr>
            <p:ph type="body" sz="quarter" idx="14"/>
          </p:nvPr>
        </p:nvSpPr>
        <p:spPr>
          <a:xfrm>
            <a:off x="3467709" y="1268759"/>
            <a:ext cx="2479811"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914402" y="4980567"/>
            <a:ext cx="503311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6257972" y="4980567"/>
            <a:ext cx="501962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5148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1"/>
            <a:ext cx="12192003" cy="4953001"/>
          </a:xfrm>
        </p:spPr>
        <p:txBody>
          <a:bodyPr rtlCol="0">
            <a:normAutofit/>
          </a:bodyPr>
          <a:lstStyle>
            <a:lvl1pPr marL="0" indent="0">
              <a:buNone/>
              <a:defRPr sz="1000">
                <a:latin typeface="Lato Light"/>
                <a:cs typeface="Lato Light"/>
              </a:defRPr>
            </a:lvl1pPr>
          </a:lstStyle>
          <a:p>
            <a:pPr lvl="0"/>
            <a:endParaRPr lang="en-US" noProof="0" dirty="0"/>
          </a:p>
        </p:txBody>
      </p:sp>
    </p:spTree>
    <p:extLst>
      <p:ext uri="{BB962C8B-B14F-4D97-AF65-F5344CB8AC3E}">
        <p14:creationId xmlns:p14="http://schemas.microsoft.com/office/powerpoint/2010/main" val="8030987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2"/>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2422"/>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567429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p:nvPr>
        </p:nvSpPr>
        <p:spPr>
          <a:xfrm>
            <a:off x="1595339" y="4035041"/>
            <a:ext cx="2986294" cy="2065369"/>
          </a:xfrm>
        </p:spPr>
        <p:txBody>
          <a:bodyPr anchor="t"/>
          <a:lstStyle>
            <a:lvl1pPr marL="0" indent="0" algn="ctr">
              <a:buNone/>
              <a:defRPr/>
            </a:lvl1pPr>
          </a:lstStyle>
          <a:p>
            <a:r>
              <a:rPr lang="en-US" dirty="0"/>
              <a:t>Drag picture to placeholder or click icon to add</a:t>
            </a:r>
            <a:endParaRPr lang="id-ID" dirty="0"/>
          </a:p>
        </p:txBody>
      </p:sp>
      <p:sp>
        <p:nvSpPr>
          <p:cNvPr id="32" name="Picture Placeholder 2"/>
          <p:cNvSpPr>
            <a:spLocks noGrp="1"/>
          </p:cNvSpPr>
          <p:nvPr>
            <p:ph type="pic" sz="quarter" idx="24"/>
          </p:nvPr>
        </p:nvSpPr>
        <p:spPr>
          <a:xfrm>
            <a:off x="4604299" y="1405566"/>
            <a:ext cx="2984501" cy="2065369"/>
          </a:xfrm>
        </p:spPr>
        <p:txBody>
          <a:bodyPr anchor="t"/>
          <a:lstStyle>
            <a:lvl1pPr marL="0" indent="0" algn="ctr">
              <a:buNone/>
              <a:defRPr/>
            </a:lvl1pPr>
          </a:lstStyle>
          <a:p>
            <a:r>
              <a:rPr lang="en-US" dirty="0"/>
              <a:t>Drag picture to placeholder or click icon to add</a:t>
            </a:r>
            <a:endParaRPr lang="id-ID"/>
          </a:p>
        </p:txBody>
      </p:sp>
      <p:sp>
        <p:nvSpPr>
          <p:cNvPr id="33" name="Picture Placeholder 2"/>
          <p:cNvSpPr>
            <a:spLocks noGrp="1"/>
          </p:cNvSpPr>
          <p:nvPr>
            <p:ph type="pic" sz="quarter" idx="25"/>
          </p:nvPr>
        </p:nvSpPr>
        <p:spPr>
          <a:xfrm>
            <a:off x="7601740" y="4035041"/>
            <a:ext cx="2986294" cy="2065369"/>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1062916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780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3736632" y="6166624"/>
            <a:ext cx="4562037"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342422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807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05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8" y="1704406"/>
            <a:ext cx="12192001" cy="4021503"/>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69831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122351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284558" y="2501224"/>
            <a:ext cx="3349748" cy="208515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8332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11545" y="2195658"/>
            <a:ext cx="12192000" cy="2125087"/>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2391356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p:cNvSpPr>
          <p:nvPr userDrawn="1">
            <p:ph type="pic" sz="quarter" idx="13"/>
          </p:nvPr>
        </p:nvSpPr>
        <p:spPr>
          <a:xfrm>
            <a:off x="4303918" y="2557197"/>
            <a:ext cx="944871" cy="2572188"/>
          </a:xfrm>
        </p:spPr>
        <p:txBody>
          <a:bodyPr>
            <a:normAutofit/>
          </a:bodyPr>
          <a:lstStyle>
            <a:lvl1pPr marL="0" indent="0">
              <a:buNone/>
              <a:defRPr sz="700"/>
            </a:lvl1pPr>
          </a:lstStyle>
          <a:p>
            <a:endParaRPr lang="en-US" dirty="0"/>
          </a:p>
        </p:txBody>
      </p:sp>
      <p:sp>
        <p:nvSpPr>
          <p:cNvPr id="24" name="Picture Placeholder 16"/>
          <p:cNvSpPr>
            <a:spLocks noGrp="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19299113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2"/>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2"/>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7144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733763" y="2716517"/>
            <a:ext cx="740857" cy="2122183"/>
          </a:xfrm>
        </p:spPr>
        <p:txBody>
          <a:bodyPr>
            <a:normAutofit/>
          </a:bodyPr>
          <a:lstStyle>
            <a:lvl1pPr marL="0" indent="0">
              <a:buNone/>
              <a:defRPr sz="700"/>
            </a:lvl1pPr>
          </a:lstStyle>
          <a:p>
            <a:endParaRPr lang="en-US" dirty="0"/>
          </a:p>
        </p:txBody>
      </p:sp>
      <p:sp>
        <p:nvSpPr>
          <p:cNvPr id="15" name="Picture Placeholder 16"/>
          <p:cNvSpPr>
            <a:spLocks noGrp="1"/>
          </p:cNvSpPr>
          <p:nvPr>
            <p:ph type="pic" sz="quarter" idx="13"/>
          </p:nvPr>
        </p:nvSpPr>
        <p:spPr>
          <a:xfrm>
            <a:off x="4303918" y="2716517"/>
            <a:ext cx="783757" cy="2122183"/>
          </a:xfrm>
        </p:spPr>
        <p:txBody>
          <a:bodyPr>
            <a:normAutofit/>
          </a:bodyPr>
          <a:lstStyle>
            <a:lvl1pPr marL="0" indent="0">
              <a:buNone/>
              <a:defRPr sz="700"/>
            </a:lvl1pPr>
          </a:lstStyle>
          <a:p>
            <a:endParaRPr lang="en-US" dirty="0"/>
          </a:p>
        </p:txBody>
      </p:sp>
      <p:sp>
        <p:nvSpPr>
          <p:cNvPr id="17" name="Picture Placeholder 16"/>
          <p:cNvSpPr>
            <a:spLocks noGrp="1"/>
          </p:cNvSpPr>
          <p:nvPr>
            <p:ph type="pic" sz="quarter" idx="10"/>
          </p:nvPr>
        </p:nvSpPr>
        <p:spPr>
          <a:xfrm>
            <a:off x="2645977" y="2485758"/>
            <a:ext cx="1512828" cy="2740293"/>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2779684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461"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4834346"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8520947"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01188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001"/>
          </a:xfrm>
        </p:spPr>
        <p:txBody>
          <a:bodyPr>
            <a:normAutofit/>
          </a:bodyPr>
          <a:lstStyle>
            <a:lvl1pPr marL="0" indent="0">
              <a:buNone/>
              <a:defRPr sz="1600">
                <a:latin typeface="Lato Light"/>
                <a:cs typeface="Lato Light"/>
              </a:defRPr>
            </a:lvl1pPr>
          </a:lstStyle>
          <a:p>
            <a:endParaRPr lang="id-ID" dirty="0"/>
          </a:p>
        </p:txBody>
      </p:sp>
    </p:spTree>
    <p:extLst>
      <p:ext uri="{BB962C8B-B14F-4D97-AF65-F5344CB8AC3E}">
        <p14:creationId xmlns:p14="http://schemas.microsoft.com/office/powerpoint/2010/main" val="3422933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1"/>
            <a:ext cx="12192003" cy="3230219"/>
          </a:xfrm>
        </p:spPr>
        <p:txBody>
          <a:bodyPr rtlCol="0">
            <a:normAutofit/>
          </a:bodyPr>
          <a:lstStyle>
            <a:lvl1pPr marL="0" indent="0">
              <a:buNone/>
              <a:defRPr sz="1000">
                <a:latin typeface="Lato Light"/>
                <a:cs typeface="Lato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Lato Light"/>
                <a:cs typeface="Lato Light"/>
              </a:defRPr>
            </a:lvl1pPr>
          </a:lstStyle>
          <a:p>
            <a:pPr lvl="0"/>
            <a:endParaRPr lang="en-US" noProof="0" dirty="0"/>
          </a:p>
        </p:txBody>
      </p:sp>
    </p:spTree>
    <p:extLst>
      <p:ext uri="{BB962C8B-B14F-4D97-AF65-F5344CB8AC3E}">
        <p14:creationId xmlns:p14="http://schemas.microsoft.com/office/powerpoint/2010/main" val="148463937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3785657" y="1625400"/>
            <a:ext cx="2317411" cy="231529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p:cNvSpPr>
          <p:nvPr>
            <p:ph type="pic" sz="quarter" idx="13"/>
          </p:nvPr>
        </p:nvSpPr>
        <p:spPr>
          <a:xfrm>
            <a:off x="6169719" y="1614260"/>
            <a:ext cx="4695167" cy="4634299"/>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p:cNvSpPr>
          <p:nvPr>
            <p:ph type="pic" sz="quarter" idx="16"/>
          </p:nvPr>
        </p:nvSpPr>
        <p:spPr>
          <a:xfrm>
            <a:off x="1397693" y="3933267"/>
            <a:ext cx="2317411" cy="2315295"/>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937534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253394" y="1433102"/>
            <a:ext cx="2395728" cy="2395728"/>
          </a:xfr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655472" y="1427613"/>
            <a:ext cx="2395728" cy="2395728"/>
          </a:xfr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057550" y="1427613"/>
            <a:ext cx="2395728" cy="2395728"/>
          </a:xfr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459628" y="1427613"/>
            <a:ext cx="2395728" cy="2395728"/>
          </a:xfr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253394" y="3833722"/>
            <a:ext cx="2395728" cy="2395728"/>
          </a:xfr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655472" y="3839778"/>
            <a:ext cx="2395728" cy="2395728"/>
          </a:xfr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057550" y="3839778"/>
            <a:ext cx="2395728" cy="2395728"/>
          </a:xfr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459628" y="3839778"/>
            <a:ext cx="2395728" cy="239572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478992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2940169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517087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1993246"/>
            <a:ext cx="4058337" cy="2635316"/>
          </a:xfrm>
        </p:spPr>
      </p:sp>
      <p:sp>
        <p:nvSpPr>
          <p:cNvPr id="4" name="Picture Placeholder 3"/>
          <p:cNvSpPr>
            <a:spLocks noGrp="1"/>
          </p:cNvSpPr>
          <p:nvPr>
            <p:ph type="pic" sz="quarter" idx="11"/>
          </p:nvPr>
        </p:nvSpPr>
        <p:spPr>
          <a:xfrm>
            <a:off x="8116673" y="1993246"/>
            <a:ext cx="4059266" cy="2635316"/>
          </a:xfrm>
        </p:spPr>
      </p:sp>
    </p:spTree>
    <p:extLst>
      <p:ext uri="{BB962C8B-B14F-4D97-AF65-F5344CB8AC3E}">
        <p14:creationId xmlns:p14="http://schemas.microsoft.com/office/powerpoint/2010/main" val="2960583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62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96144"/>
            <a:ext cx="5082117"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296144"/>
            <a:ext cx="5084232"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134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899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2" y="205127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0238626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pp Design">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5269249" y="2328240"/>
            <a:ext cx="1669402" cy="2974353"/>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623348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ortfolio Two">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1159821" y="15240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2322101" y="15240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1159821" y="26852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1" name="Picture Placeholder 13"/>
          <p:cNvSpPr>
            <a:spLocks noGrp="1" noChangeAspect="1"/>
          </p:cNvSpPr>
          <p:nvPr>
            <p:ph type="pic" sz="quarter" idx="19"/>
          </p:nvPr>
        </p:nvSpPr>
        <p:spPr>
          <a:xfrm>
            <a:off x="2322101" y="26852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1155467" y="385332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2322101" y="385332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3484381" y="385332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1155467" y="501455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2322101" y="501455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7" name="Picture Placeholder 13"/>
          <p:cNvSpPr>
            <a:spLocks noGrp="1" noChangeAspect="1"/>
          </p:cNvSpPr>
          <p:nvPr>
            <p:ph type="pic" sz="quarter" idx="25"/>
          </p:nvPr>
        </p:nvSpPr>
        <p:spPr>
          <a:xfrm>
            <a:off x="3484381" y="501455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3482768" y="15240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9" name="Picture Placeholder 13"/>
          <p:cNvSpPr>
            <a:spLocks noGrp="1" noChangeAspect="1"/>
          </p:cNvSpPr>
          <p:nvPr>
            <p:ph type="pic" sz="quarter" idx="27"/>
          </p:nvPr>
        </p:nvSpPr>
        <p:spPr>
          <a:xfrm>
            <a:off x="4649403" y="15240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3482768" y="26852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4649403" y="26852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4" name="Picture Placeholder 13"/>
          <p:cNvSpPr>
            <a:spLocks noGrp="1" noChangeAspect="1"/>
          </p:cNvSpPr>
          <p:nvPr>
            <p:ph type="pic" sz="quarter" idx="32"/>
          </p:nvPr>
        </p:nvSpPr>
        <p:spPr>
          <a:xfrm>
            <a:off x="4645047" y="385332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7" name="Picture Placeholder 13"/>
          <p:cNvSpPr>
            <a:spLocks noGrp="1" noChangeAspect="1"/>
          </p:cNvSpPr>
          <p:nvPr>
            <p:ph type="pic" sz="quarter" idx="35"/>
          </p:nvPr>
        </p:nvSpPr>
        <p:spPr>
          <a:xfrm>
            <a:off x="4645047" y="501455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83260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One Service Sampl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4779434" y="4164702"/>
            <a:ext cx="1693333" cy="1693334"/>
          </a:xfrm>
        </p:spPr>
        <p:txBody>
          <a:bodyPr>
            <a:normAutofit/>
          </a:bodyPr>
          <a:lstStyle>
            <a:lvl1pPr marL="0" indent="0">
              <a:buNone/>
              <a:defRPr sz="1200"/>
            </a:lvl1pPr>
          </a:lstStyle>
          <a:p>
            <a:endParaRPr lang="en-US" dirty="0"/>
          </a:p>
        </p:txBody>
      </p:sp>
      <p:sp>
        <p:nvSpPr>
          <p:cNvPr id="18" name="Picture Placeholder 16"/>
          <p:cNvSpPr>
            <a:spLocks noGrp="1"/>
          </p:cNvSpPr>
          <p:nvPr>
            <p:ph type="pic" sz="quarter" idx="11"/>
          </p:nvPr>
        </p:nvSpPr>
        <p:spPr>
          <a:xfrm>
            <a:off x="6622815" y="4164702"/>
            <a:ext cx="1693333" cy="1693334"/>
          </a:xfrm>
        </p:spPr>
        <p:txBody>
          <a:bodyPr>
            <a:normAutofit/>
          </a:bodyPr>
          <a:lstStyle>
            <a:lvl1pPr marL="0" indent="0">
              <a:buNone/>
              <a:defRPr sz="1200"/>
            </a:lvl1pPr>
          </a:lstStyle>
          <a:p>
            <a:endParaRPr lang="en-US" dirty="0"/>
          </a:p>
        </p:txBody>
      </p:sp>
      <p:sp>
        <p:nvSpPr>
          <p:cNvPr id="19" name="Picture Placeholder 16"/>
          <p:cNvSpPr>
            <a:spLocks noGrp="1"/>
          </p:cNvSpPr>
          <p:nvPr>
            <p:ph type="pic" sz="quarter" idx="12"/>
          </p:nvPr>
        </p:nvSpPr>
        <p:spPr>
          <a:xfrm>
            <a:off x="8458039" y="4164702"/>
            <a:ext cx="2680334" cy="1693334"/>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7552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App Design 01">
    <p:spTree>
      <p:nvGrpSpPr>
        <p:cNvPr id="1" name=""/>
        <p:cNvGrpSpPr/>
        <p:nvPr/>
      </p:nvGrpSpPr>
      <p:grpSpPr>
        <a:xfrm>
          <a:off x="0" y="0"/>
          <a:ext cx="0" cy="0"/>
          <a:chOff x="0" y="0"/>
          <a:chExt cx="0" cy="0"/>
        </a:xfrm>
      </p:grpSpPr>
      <p:sp>
        <p:nvSpPr>
          <p:cNvPr id="31" name="Picture Placeholder 2"/>
          <p:cNvSpPr>
            <a:spLocks noGrp="1" noChangeAspect="1"/>
          </p:cNvSpPr>
          <p:nvPr>
            <p:ph type="pic" sz="quarter" idx="11"/>
          </p:nvPr>
        </p:nvSpPr>
        <p:spPr>
          <a:xfrm>
            <a:off x="1813397" y="1961357"/>
            <a:ext cx="2681192" cy="3602831"/>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35585999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370" y="2813511"/>
            <a:ext cx="4179946" cy="3114171"/>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9367540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ablet-mockup">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2157946" y="2113523"/>
            <a:ext cx="2023339" cy="2719319"/>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69" name="Picture Placeholder 9"/>
          <p:cNvSpPr>
            <a:spLocks noGrp="1" noChangeAspect="1"/>
          </p:cNvSpPr>
          <p:nvPr>
            <p:ph type="pic" sz="quarter" idx="11"/>
          </p:nvPr>
        </p:nvSpPr>
        <p:spPr>
          <a:xfrm>
            <a:off x="5084512" y="2115536"/>
            <a:ext cx="2020987" cy="2705568"/>
          </a:xfrm>
        </p:spPr>
        <p:txBody>
          <a:bodyPr>
            <a:normAutofit/>
          </a:bodyPr>
          <a:lstStyle>
            <a:lvl1pPr marL="0" indent="0">
              <a:buNone/>
              <a:defRPr sz="1000">
                <a:solidFill>
                  <a:schemeClr val="tx1">
                    <a:lumMod val="50000"/>
                    <a:lumOff val="50000"/>
                  </a:schemeClr>
                </a:solidFill>
              </a:defRPr>
            </a:lvl1pPr>
          </a:lstStyle>
          <a:p>
            <a:endParaRPr lang="en-US" dirty="0"/>
          </a:p>
        </p:txBody>
      </p:sp>
      <p:sp>
        <p:nvSpPr>
          <p:cNvPr id="70" name="Picture Placeholder 9"/>
          <p:cNvSpPr>
            <a:spLocks noGrp="1" noChangeAspect="1"/>
          </p:cNvSpPr>
          <p:nvPr>
            <p:ph type="pic" sz="quarter" idx="12"/>
          </p:nvPr>
        </p:nvSpPr>
        <p:spPr>
          <a:xfrm>
            <a:off x="7940439" y="2115536"/>
            <a:ext cx="2024936" cy="2705568"/>
          </a:xfrm>
        </p:spPr>
        <p:txBody>
          <a:bodyPr>
            <a:normAutofit/>
          </a:bodyPr>
          <a:lstStyle>
            <a:lvl1pPr marL="0" indent="0">
              <a:buNone/>
              <a:defRPr sz="1100">
                <a:solidFill>
                  <a:schemeClr val="tx1">
                    <a:lumMod val="50000"/>
                    <a:lumOff val="50000"/>
                  </a:schemeClr>
                </a:solidFill>
                <a:latin typeface="Lato Light"/>
                <a:cs typeface="Lato Light"/>
              </a:defRPr>
            </a:lvl1pPr>
          </a:lstStyle>
          <a:p>
            <a:endParaRPr lang="en-US" dirty="0"/>
          </a:p>
        </p:txBody>
      </p:sp>
    </p:spTree>
    <p:extLst>
      <p:ext uri="{BB962C8B-B14F-4D97-AF65-F5344CB8AC3E}">
        <p14:creationId xmlns:p14="http://schemas.microsoft.com/office/powerpoint/2010/main" val="3863882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4218185" y="2054290"/>
            <a:ext cx="3340603" cy="1892739"/>
          </a:xfrm>
        </p:spPr>
        <p:txBody>
          <a:bodyPr anchor="t">
            <a:normAutofit/>
          </a:bodyPr>
          <a:lstStyle>
            <a:lvl1pPr marL="0" indent="0" algn="ctr">
              <a:buNone/>
              <a:defRPr sz="1100">
                <a:latin typeface="Lato Light"/>
                <a:cs typeface="Lato Light"/>
              </a:defRPr>
            </a:lvl1pPr>
          </a:lstStyle>
          <a:p>
            <a:endParaRPr lang="id-ID" dirty="0"/>
          </a:p>
        </p:txBody>
      </p:sp>
      <p:sp>
        <p:nvSpPr>
          <p:cNvPr id="17" name="Picture Placeholder 2"/>
          <p:cNvSpPr>
            <a:spLocks noGrp="1" noChangeAspect="1"/>
          </p:cNvSpPr>
          <p:nvPr>
            <p:ph type="pic" sz="quarter" idx="22"/>
          </p:nvPr>
        </p:nvSpPr>
        <p:spPr>
          <a:xfrm>
            <a:off x="2684333" y="3930189"/>
            <a:ext cx="458889" cy="818462"/>
          </a:xfrm>
        </p:spPr>
        <p:txBody>
          <a:bodyPr anchor="t">
            <a:normAutofit/>
          </a:bodyPr>
          <a:lstStyle>
            <a:lvl1pPr marL="0" indent="0" algn="ctr">
              <a:lnSpc>
                <a:spcPct val="50000"/>
              </a:lnSpc>
              <a:buNone/>
              <a:defRPr sz="525">
                <a:latin typeface="Lato Light"/>
                <a:cs typeface="Lato Light"/>
              </a:defRPr>
            </a:lvl1pPr>
          </a:lstStyle>
          <a:p>
            <a:endParaRPr lang="id-ID" dirty="0"/>
          </a:p>
        </p:txBody>
      </p:sp>
      <p:sp>
        <p:nvSpPr>
          <p:cNvPr id="10" name="Picture Placeholder 2"/>
          <p:cNvSpPr>
            <a:spLocks noGrp="1" noChangeAspect="1"/>
          </p:cNvSpPr>
          <p:nvPr>
            <p:ph type="pic" sz="quarter" idx="26"/>
          </p:nvPr>
        </p:nvSpPr>
        <p:spPr>
          <a:xfrm>
            <a:off x="7080920" y="3356090"/>
            <a:ext cx="2127998" cy="1356225"/>
          </a:xfrm>
        </p:spPr>
        <p:txBody>
          <a:bodyPr anchor="t">
            <a:normAutofit/>
          </a:bodyPr>
          <a:lstStyle>
            <a:lvl1pPr marL="0" indent="0" algn="ctr">
              <a:buNone/>
              <a:defRPr sz="1000">
                <a:latin typeface="Lato Light"/>
                <a:cs typeface="Lato Light"/>
              </a:defRPr>
            </a:lvl1pPr>
          </a:lstStyle>
          <a:p>
            <a:endParaRPr lang="id-ID" dirty="0"/>
          </a:p>
        </p:txBody>
      </p:sp>
      <p:sp>
        <p:nvSpPr>
          <p:cNvPr id="8" name="Picture Placeholder 2"/>
          <p:cNvSpPr>
            <a:spLocks noGrp="1" noChangeAspect="1"/>
          </p:cNvSpPr>
          <p:nvPr>
            <p:ph type="pic" sz="quarter" idx="24"/>
          </p:nvPr>
        </p:nvSpPr>
        <p:spPr>
          <a:xfrm>
            <a:off x="3321915" y="3279088"/>
            <a:ext cx="1127325" cy="1451271"/>
          </a:xfrm>
        </p:spPr>
        <p:txBody>
          <a:bodyPr anchor="t">
            <a:normAutofit/>
          </a:bodyPr>
          <a:lstStyle>
            <a:lvl1pPr marL="0" indent="0" algn="ctr">
              <a:buNone/>
              <a:defRPr sz="1000">
                <a:latin typeface="Lato Light"/>
                <a:cs typeface="Lato Light"/>
              </a:defRPr>
            </a:lvl1pPr>
          </a:lstStyle>
          <a:p>
            <a:endParaRPr lang="id-ID" dirty="0"/>
          </a:p>
        </p:txBody>
      </p:sp>
    </p:spTree>
    <p:extLst>
      <p:ext uri="{BB962C8B-B14F-4D97-AF65-F5344CB8AC3E}">
        <p14:creationId xmlns:p14="http://schemas.microsoft.com/office/powerpoint/2010/main" val="28720813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89880"/>
            <a:ext cx="2996028" cy="1855005"/>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4281528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2839"/>
            <a:ext cx="2996028" cy="1855005"/>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207163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9228"/>
            <a:ext cx="5082117"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803372"/>
            <a:ext cx="5082117"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9228"/>
            <a:ext cx="5084232"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803372"/>
            <a:ext cx="5084232"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746198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ortfolio Three">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1403896" y="14683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2566176" y="14683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1403896" y="26295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1" name="Picture Placeholder 13"/>
          <p:cNvSpPr>
            <a:spLocks noGrp="1" noChangeAspect="1"/>
          </p:cNvSpPr>
          <p:nvPr>
            <p:ph type="pic" sz="quarter" idx="19"/>
          </p:nvPr>
        </p:nvSpPr>
        <p:spPr>
          <a:xfrm>
            <a:off x="2566176" y="26295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7218037" y="146518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8384673" y="146518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9546952" y="146518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7218037" y="262641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8384673" y="262641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7" name="Picture Placeholder 13"/>
          <p:cNvSpPr>
            <a:spLocks noGrp="1" noChangeAspect="1"/>
          </p:cNvSpPr>
          <p:nvPr>
            <p:ph type="pic" sz="quarter" idx="25"/>
          </p:nvPr>
        </p:nvSpPr>
        <p:spPr>
          <a:xfrm>
            <a:off x="9546952" y="262641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3726843" y="14683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9" name="Picture Placeholder 13"/>
          <p:cNvSpPr>
            <a:spLocks noGrp="1" noChangeAspect="1"/>
          </p:cNvSpPr>
          <p:nvPr>
            <p:ph type="pic" sz="quarter" idx="27"/>
          </p:nvPr>
        </p:nvSpPr>
        <p:spPr>
          <a:xfrm>
            <a:off x="4893478" y="14683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0" name="Picture Placeholder 13"/>
          <p:cNvSpPr>
            <a:spLocks noGrp="1" noChangeAspect="1"/>
          </p:cNvSpPr>
          <p:nvPr>
            <p:ph type="pic" sz="quarter" idx="28"/>
          </p:nvPr>
        </p:nvSpPr>
        <p:spPr>
          <a:xfrm>
            <a:off x="6055758" y="1468301"/>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3726843" y="26295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4893478" y="26295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3" name="Picture Placeholder 13"/>
          <p:cNvSpPr>
            <a:spLocks noGrp="1" noChangeAspect="1"/>
          </p:cNvSpPr>
          <p:nvPr>
            <p:ph type="pic" sz="quarter" idx="31"/>
          </p:nvPr>
        </p:nvSpPr>
        <p:spPr>
          <a:xfrm>
            <a:off x="6055758" y="2629534"/>
            <a:ext cx="1146153" cy="1145107"/>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06863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1964"/>
            <a:ext cx="631100" cy="630936"/>
          </a:xfrm>
        </p:spPr>
        <p:txBody>
          <a:bodyPr>
            <a:normAutofit/>
          </a:bodyPr>
          <a:lstStyle>
            <a:lvl1pPr marL="0" indent="0">
              <a:buNone/>
              <a:defRPr sz="600">
                <a:latin typeface="Lato Light"/>
                <a:cs typeface="Lato Light"/>
              </a:defRPr>
            </a:lvl1pPr>
          </a:lstStyle>
          <a:p>
            <a:endParaRPr lang="en-US" dirty="0"/>
          </a:p>
        </p:txBody>
      </p:sp>
      <p:sp>
        <p:nvSpPr>
          <p:cNvPr id="14" name="Picture Placeholder 2"/>
          <p:cNvSpPr>
            <a:spLocks noGrp="1" noChangeAspect="1"/>
          </p:cNvSpPr>
          <p:nvPr>
            <p:ph type="pic" sz="quarter" idx="12"/>
          </p:nvPr>
        </p:nvSpPr>
        <p:spPr>
          <a:xfrm>
            <a:off x="5294137" y="1549660"/>
            <a:ext cx="631100" cy="630936"/>
          </a:xfrm>
        </p:spPr>
        <p:txBody>
          <a:bodyPr>
            <a:normAutofit/>
          </a:bodyPr>
          <a:lstStyle>
            <a:lvl1pPr marL="0" indent="0">
              <a:buNone/>
              <a:defRPr sz="600">
                <a:latin typeface="Lato Light"/>
                <a:cs typeface="Lato Light"/>
              </a:defRPr>
            </a:lvl1pPr>
          </a:lstStyle>
          <a:p>
            <a:endParaRPr lang="en-US" dirty="0"/>
          </a:p>
        </p:txBody>
      </p:sp>
      <p:sp>
        <p:nvSpPr>
          <p:cNvPr id="18" name="Picture Placeholder 2"/>
          <p:cNvSpPr>
            <a:spLocks noGrp="1" noChangeAspect="1"/>
          </p:cNvSpPr>
          <p:nvPr>
            <p:ph type="pic" sz="quarter" idx="13"/>
          </p:nvPr>
        </p:nvSpPr>
        <p:spPr>
          <a:xfrm>
            <a:off x="6890925" y="1551964"/>
            <a:ext cx="631100" cy="630936"/>
          </a:xfrm>
        </p:spPr>
        <p:txBody>
          <a:bodyPr>
            <a:normAutofit/>
          </a:bodyPr>
          <a:lstStyle>
            <a:lvl1pPr marL="0" indent="0">
              <a:buNone/>
              <a:defRPr sz="600">
                <a:latin typeface="Lato Light"/>
                <a:cs typeface="Lato Light"/>
              </a:defRPr>
            </a:lvl1pPr>
          </a:lstStyle>
          <a:p>
            <a:endParaRPr lang="en-US" dirty="0"/>
          </a:p>
        </p:txBody>
      </p:sp>
      <p:sp>
        <p:nvSpPr>
          <p:cNvPr id="19" name="Picture Placeholder 2"/>
          <p:cNvSpPr>
            <a:spLocks noGrp="1" noChangeAspect="1"/>
          </p:cNvSpPr>
          <p:nvPr>
            <p:ph type="pic" sz="quarter" idx="14"/>
          </p:nvPr>
        </p:nvSpPr>
        <p:spPr>
          <a:xfrm>
            <a:off x="8446508" y="1549660"/>
            <a:ext cx="631100" cy="630936"/>
          </a:xfrm>
        </p:spPr>
        <p:txBody>
          <a:bodyPr>
            <a:normAutofit/>
          </a:bodyPr>
          <a:lstStyle>
            <a:lvl1pPr marL="0" indent="0">
              <a:buNone/>
              <a:defRPr sz="600">
                <a:latin typeface="Lato Light"/>
                <a:cs typeface="Lato Light"/>
              </a:defRPr>
            </a:lvl1pPr>
          </a:lstStyle>
          <a:p>
            <a:endParaRPr lang="en-US" dirty="0"/>
          </a:p>
        </p:txBody>
      </p:sp>
      <p:sp>
        <p:nvSpPr>
          <p:cNvPr id="20" name="Picture Placeholder 2"/>
          <p:cNvSpPr>
            <a:spLocks noGrp="1" noChangeAspect="1"/>
          </p:cNvSpPr>
          <p:nvPr>
            <p:ph type="pic" sz="quarter" idx="15"/>
          </p:nvPr>
        </p:nvSpPr>
        <p:spPr>
          <a:xfrm>
            <a:off x="9899557" y="1551964"/>
            <a:ext cx="631100" cy="630936"/>
          </a:xfrm>
        </p:spPr>
        <p:txBody>
          <a:bodyPr>
            <a:normAutofit/>
          </a:bodyPr>
          <a:lstStyle>
            <a:lvl1pPr marL="0" indent="0">
              <a:buNone/>
              <a:defRPr sz="600">
                <a:latin typeface="Lato Light"/>
                <a:cs typeface="Lato Light"/>
              </a:defRPr>
            </a:lvl1pPr>
          </a:lstStyle>
          <a:p>
            <a:endParaRPr lang="en-US" dirty="0"/>
          </a:p>
        </p:txBody>
      </p:sp>
    </p:spTree>
    <p:extLst>
      <p:ext uri="{BB962C8B-B14F-4D97-AF65-F5344CB8AC3E}">
        <p14:creationId xmlns:p14="http://schemas.microsoft.com/office/powerpoint/2010/main" val="2494616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lapto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3" y="-1"/>
            <a:ext cx="12192003" cy="3674270"/>
          </a:xfrm>
        </p:spPr>
        <p:txBody>
          <a:bodyPr rtlCol="0">
            <a:normAutofit/>
          </a:bodyPr>
          <a:lstStyle>
            <a:lvl1pPr marL="0" indent="0">
              <a:buNone/>
              <a:defRPr sz="1000">
                <a:latin typeface="Lato Light"/>
                <a:cs typeface="Lato Light"/>
              </a:defRPr>
            </a:lvl1pPr>
          </a:lstStyle>
          <a:p>
            <a:pPr lvl="0"/>
            <a:endParaRPr lang="en-US" noProof="0" dirty="0"/>
          </a:p>
        </p:txBody>
      </p:sp>
      <p:sp>
        <p:nvSpPr>
          <p:cNvPr id="26" name="Picture Placeholder 2"/>
          <p:cNvSpPr>
            <a:spLocks noGrp="1"/>
          </p:cNvSpPr>
          <p:nvPr>
            <p:ph type="pic" sz="quarter" idx="11"/>
          </p:nvPr>
        </p:nvSpPr>
        <p:spPr>
          <a:xfrm>
            <a:off x="4192613" y="936448"/>
            <a:ext cx="3836072" cy="2391773"/>
          </a:xfrm>
        </p:spPr>
        <p:txBody>
          <a:bodyPr rtlCol="0">
            <a:normAutofit/>
          </a:bodyPr>
          <a:lstStyle>
            <a:lvl1pPr marL="0" indent="0">
              <a:buNone/>
              <a:defRPr sz="1000">
                <a:latin typeface="Lato Light"/>
                <a:cs typeface="Lato Light"/>
              </a:defRPr>
            </a:lvl1pPr>
          </a:lstStyle>
          <a:p>
            <a:pPr lvl="0"/>
            <a:endParaRPr lang="en-US" noProof="0" dirty="0"/>
          </a:p>
        </p:txBody>
      </p:sp>
      <p:sp>
        <p:nvSpPr>
          <p:cNvPr id="27" name="Picture Placeholder 2"/>
          <p:cNvSpPr>
            <a:spLocks noGrp="1"/>
          </p:cNvSpPr>
          <p:nvPr>
            <p:ph type="pic" sz="quarter" idx="14"/>
          </p:nvPr>
        </p:nvSpPr>
        <p:spPr>
          <a:xfrm>
            <a:off x="2512991" y="1121921"/>
            <a:ext cx="1570386" cy="1882418"/>
          </a:xfrm>
        </p:spPr>
        <p:txBody>
          <a:bodyPr rtlCol="0">
            <a:normAutofit/>
          </a:bodyPr>
          <a:lstStyle>
            <a:lvl1pPr marL="0" indent="0">
              <a:buNone/>
              <a:defRPr sz="1000">
                <a:latin typeface="Lato Light"/>
                <a:cs typeface="Lato Light"/>
              </a:defRPr>
            </a:lvl1pPr>
          </a:lstStyle>
          <a:p>
            <a:pPr lvl="0"/>
            <a:endParaRPr lang="en-US" noProof="0" dirty="0"/>
          </a:p>
        </p:txBody>
      </p:sp>
      <p:sp>
        <p:nvSpPr>
          <p:cNvPr id="28" name="Picture Placeholder 2"/>
          <p:cNvSpPr>
            <a:spLocks noGrp="1"/>
          </p:cNvSpPr>
          <p:nvPr>
            <p:ph type="pic" sz="quarter" idx="15"/>
          </p:nvPr>
        </p:nvSpPr>
        <p:spPr>
          <a:xfrm>
            <a:off x="8195316" y="1110581"/>
            <a:ext cx="1604415" cy="1882418"/>
          </a:xfrm>
        </p:spPr>
        <p:txBody>
          <a:bodyPr rtlCol="0">
            <a:normAutofit/>
          </a:bodyPr>
          <a:lstStyle>
            <a:lvl1pPr marL="0" indent="0">
              <a:buNone/>
              <a:defRPr sz="1000">
                <a:latin typeface="Lato Light"/>
                <a:cs typeface="Lato Light"/>
              </a:defRPr>
            </a:lvl1pPr>
          </a:lstStyle>
          <a:p>
            <a:pPr lvl="0"/>
            <a:endParaRPr lang="en-US" noProof="0" dirty="0"/>
          </a:p>
        </p:txBody>
      </p:sp>
    </p:spTree>
    <p:extLst>
      <p:ext uri="{BB962C8B-B14F-4D97-AF65-F5344CB8AC3E}">
        <p14:creationId xmlns:p14="http://schemas.microsoft.com/office/powerpoint/2010/main" val="204494853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64160" y="1968041"/>
            <a:ext cx="5050818" cy="3609515"/>
          </a:xfrm>
        </p:spPr>
        <p:txBody>
          <a:bodyPr>
            <a:normAutofit/>
          </a:bodyPr>
          <a:lstStyle>
            <a:lvl1pPr marL="0" indent="0">
              <a:buNone/>
              <a:defRPr sz="1600">
                <a:latin typeface="Lato Light"/>
                <a:cs typeface="Lato Light"/>
              </a:defRPr>
            </a:lvl1pPr>
          </a:lstStyle>
          <a:p>
            <a:endParaRPr lang="id-ID" dirty="0"/>
          </a:p>
        </p:txBody>
      </p:sp>
    </p:spTree>
    <p:extLst>
      <p:ext uri="{BB962C8B-B14F-4D97-AF65-F5344CB8AC3E}">
        <p14:creationId xmlns:p14="http://schemas.microsoft.com/office/powerpoint/2010/main" val="19712108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endParaRPr lang="en-US" dirty="0"/>
          </a:p>
        </p:txBody>
      </p:sp>
    </p:spTree>
    <p:extLst>
      <p:ext uri="{BB962C8B-B14F-4D97-AF65-F5344CB8AC3E}">
        <p14:creationId xmlns:p14="http://schemas.microsoft.com/office/powerpoint/2010/main" val="306123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001"/>
          </a:xfrm>
        </p:spPr>
        <p:txBody>
          <a:bodyPr>
            <a:normAutofit/>
          </a:bodyPr>
          <a:lstStyle>
            <a:lvl1pPr marL="0" indent="0">
              <a:buNone/>
              <a:defRPr sz="1600">
                <a:latin typeface="Lato Light"/>
                <a:cs typeface="Lato Light"/>
              </a:defRPr>
            </a:lvl1pPr>
          </a:lstStyle>
          <a:p>
            <a:endParaRPr lang="id-ID" dirty="0"/>
          </a:p>
        </p:txBody>
      </p:sp>
      <p:sp>
        <p:nvSpPr>
          <p:cNvPr id="5" name="Picture Placeholder 22"/>
          <p:cNvSpPr>
            <a:spLocks noGrp="1"/>
          </p:cNvSpPr>
          <p:nvPr>
            <p:ph type="pic" sz="quarter" idx="14"/>
          </p:nvPr>
        </p:nvSpPr>
        <p:spPr>
          <a:xfrm>
            <a:off x="1573819" y="2261400"/>
            <a:ext cx="1641346" cy="1775114"/>
          </a:xfrm>
        </p:spPr>
        <p:txBody>
          <a:bodyPr>
            <a:normAutofit/>
          </a:bodyPr>
          <a:lstStyle>
            <a:lvl1pPr marL="0" indent="0">
              <a:buNone/>
              <a:defRPr sz="16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22887366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 Iphones Mockup">
    <p:spTree>
      <p:nvGrpSpPr>
        <p:cNvPr id="1" name=""/>
        <p:cNvGrpSpPr/>
        <p:nvPr/>
      </p:nvGrpSpPr>
      <p:grpSpPr>
        <a:xfrm>
          <a:off x="0" y="0"/>
          <a:ext cx="0" cy="0"/>
          <a:chOff x="0" y="0"/>
          <a:chExt cx="0" cy="0"/>
        </a:xfrm>
      </p:grpSpPr>
      <p:sp>
        <p:nvSpPr>
          <p:cNvPr id="24" name="Picture Placeholder 2"/>
          <p:cNvSpPr>
            <a:spLocks noGrp="1"/>
          </p:cNvSpPr>
          <p:nvPr>
            <p:ph type="pic" sz="quarter" idx="13"/>
          </p:nvPr>
        </p:nvSpPr>
        <p:spPr>
          <a:xfrm>
            <a:off x="-3" y="-1"/>
            <a:ext cx="12192003" cy="4248101"/>
          </a:xfrm>
        </p:spPr>
        <p:txBody>
          <a:bodyPr rtlCol="0">
            <a:normAutofit/>
          </a:bodyPr>
          <a:lstStyle>
            <a:lvl1pPr marL="0" indent="0">
              <a:buNone/>
              <a:defRPr sz="1000">
                <a:latin typeface="Lato Light"/>
                <a:cs typeface="Lato Light"/>
              </a:defRPr>
            </a:lvl1pPr>
          </a:lstStyle>
          <a:p>
            <a:pPr lvl="0"/>
            <a:endParaRPr lang="en-US" noProof="0" dirty="0"/>
          </a:p>
        </p:txBody>
      </p:sp>
      <p:sp>
        <p:nvSpPr>
          <p:cNvPr id="21" name="Picture Placeholder 2"/>
          <p:cNvSpPr>
            <a:spLocks noGrp="1" noChangeAspect="1"/>
          </p:cNvSpPr>
          <p:nvPr>
            <p:ph type="pic" sz="quarter" idx="10"/>
          </p:nvPr>
        </p:nvSpPr>
        <p:spPr>
          <a:xfrm>
            <a:off x="744844" y="1784818"/>
            <a:ext cx="752671" cy="2139950"/>
          </a:xfrm>
        </p:spPr>
        <p:txBody>
          <a:bodyPr rtlCol="0">
            <a:normAutofit/>
          </a:bodyPr>
          <a:lstStyle>
            <a:lvl1pPr marL="0" indent="0">
              <a:buNone/>
              <a:defRPr sz="1000">
                <a:latin typeface="Lato Light"/>
                <a:cs typeface="Lato Light"/>
              </a:defRPr>
            </a:lvl1pPr>
          </a:lstStyle>
          <a:p>
            <a:pPr lvl="0"/>
            <a:endParaRPr lang="en-US" noProof="0" dirty="0"/>
          </a:p>
        </p:txBody>
      </p:sp>
      <p:sp>
        <p:nvSpPr>
          <p:cNvPr id="22" name="Picture Placeholder 2"/>
          <p:cNvSpPr>
            <a:spLocks noGrp="1" noChangeAspect="1"/>
          </p:cNvSpPr>
          <p:nvPr>
            <p:ph type="pic" sz="quarter" idx="12"/>
          </p:nvPr>
        </p:nvSpPr>
        <p:spPr>
          <a:xfrm>
            <a:off x="3320753" y="1784818"/>
            <a:ext cx="751282" cy="2133600"/>
          </a:xfrm>
        </p:spPr>
        <p:txBody>
          <a:bodyPr rtlCol="0">
            <a:normAutofit/>
          </a:bodyPr>
          <a:lstStyle>
            <a:lvl1pPr marL="0" indent="0">
              <a:buNone/>
              <a:defRPr sz="1000">
                <a:latin typeface="Lato Light"/>
                <a:cs typeface="Lato Light"/>
              </a:defRPr>
            </a:lvl1pPr>
          </a:lstStyle>
          <a:p>
            <a:pPr lvl="0"/>
            <a:endParaRPr lang="en-US" noProof="0" dirty="0"/>
          </a:p>
        </p:txBody>
      </p:sp>
      <p:sp>
        <p:nvSpPr>
          <p:cNvPr id="23" name="Picture Placeholder 2"/>
          <p:cNvSpPr>
            <a:spLocks noGrp="1" noChangeAspect="1"/>
          </p:cNvSpPr>
          <p:nvPr>
            <p:ph type="pic" sz="quarter" idx="11"/>
          </p:nvPr>
        </p:nvSpPr>
        <p:spPr>
          <a:xfrm>
            <a:off x="1651059" y="1553611"/>
            <a:ext cx="1524902" cy="2744087"/>
          </a:xfrm>
        </p:spPr>
        <p:txBody>
          <a:bodyPr rtlCol="0">
            <a:normAutofit/>
          </a:bodyPr>
          <a:lstStyle>
            <a:lvl1pPr marL="0" indent="0">
              <a:buNone/>
              <a:defRPr sz="1000">
                <a:latin typeface="Lato Light"/>
                <a:cs typeface="Lato Light"/>
              </a:defRPr>
            </a:lvl1pPr>
          </a:lstStyle>
          <a:p>
            <a:pPr lvl="0"/>
            <a:endParaRPr lang="en-US" noProof="0" dirty="0"/>
          </a:p>
        </p:txBody>
      </p:sp>
    </p:spTree>
    <p:extLst>
      <p:ext uri="{BB962C8B-B14F-4D97-AF65-F5344CB8AC3E}">
        <p14:creationId xmlns:p14="http://schemas.microsoft.com/office/powerpoint/2010/main" val="5130173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Mockup-device1">
    <p:spTree>
      <p:nvGrpSpPr>
        <p:cNvPr id="1" name=""/>
        <p:cNvGrpSpPr/>
        <p:nvPr/>
      </p:nvGrpSpPr>
      <p:grpSpPr>
        <a:xfrm>
          <a:off x="0" y="0"/>
          <a:ext cx="0" cy="0"/>
          <a:chOff x="0" y="0"/>
          <a:chExt cx="0" cy="0"/>
        </a:xfrm>
      </p:grpSpPr>
      <p:sp>
        <p:nvSpPr>
          <p:cNvPr id="21" name="Picture Placeholder 22"/>
          <p:cNvSpPr>
            <a:spLocks noGrp="1"/>
          </p:cNvSpPr>
          <p:nvPr>
            <p:ph type="pic" sz="quarter" idx="13"/>
          </p:nvPr>
        </p:nvSpPr>
        <p:spPr>
          <a:xfrm>
            <a:off x="-11544" y="-34642"/>
            <a:ext cx="12211914" cy="5311720"/>
          </a:xfrm>
        </p:spPr>
        <p:txBody>
          <a:bodyPr>
            <a:normAutofit/>
          </a:bodyPr>
          <a:lstStyle>
            <a:lvl1pPr marL="0" indent="0">
              <a:buNone/>
              <a:defRPr sz="1600">
                <a:latin typeface="Lato Light"/>
                <a:cs typeface="Lato Light"/>
              </a:defRPr>
            </a:lvl1pPr>
          </a:lstStyle>
          <a:p>
            <a:endParaRPr lang="id-ID" dirty="0"/>
          </a:p>
        </p:txBody>
      </p:sp>
      <p:sp>
        <p:nvSpPr>
          <p:cNvPr id="3" name="Picture Placeholder 2"/>
          <p:cNvSpPr>
            <a:spLocks noGrp="1"/>
          </p:cNvSpPr>
          <p:nvPr>
            <p:ph type="pic" sz="quarter" idx="15"/>
          </p:nvPr>
        </p:nvSpPr>
        <p:spPr>
          <a:xfrm>
            <a:off x="5168481" y="2327763"/>
            <a:ext cx="1895377" cy="3354619"/>
          </a:xfrm>
        </p:spPr>
        <p:txBody>
          <a:bodyPr>
            <a:normAutofit/>
          </a:bodyPr>
          <a:lstStyle>
            <a:lvl1pPr>
              <a:defRPr sz="1600"/>
            </a:lvl1pPr>
          </a:lstStyle>
          <a:p>
            <a:endParaRPr lang="en-US" dirty="0"/>
          </a:p>
        </p:txBody>
      </p:sp>
    </p:spTree>
    <p:extLst>
      <p:ext uri="{BB962C8B-B14F-4D97-AF65-F5344CB8AC3E}">
        <p14:creationId xmlns:p14="http://schemas.microsoft.com/office/powerpoint/2010/main" val="13219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1"/>
            <a:ext cx="12192003" cy="3230219"/>
          </a:xfrm>
        </p:spPr>
        <p:txBody>
          <a:bodyPr rtlCol="0">
            <a:normAutofit/>
          </a:bodyPr>
          <a:lstStyle>
            <a:lvl1pPr marL="0" indent="0">
              <a:buNone/>
              <a:defRPr sz="1000">
                <a:latin typeface="Lato Light"/>
                <a:cs typeface="Lato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Lato Light"/>
                <a:cs typeface="Lato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Lato Light"/>
                <a:cs typeface="Lato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Lato Light"/>
                <a:cs typeface="Lato Light"/>
              </a:defRPr>
            </a:lvl1pPr>
          </a:lstStyle>
          <a:p>
            <a:pPr lvl="0"/>
            <a:endParaRPr lang="en-US" noProof="0" dirty="0"/>
          </a:p>
        </p:txBody>
      </p:sp>
    </p:spTree>
    <p:extLst>
      <p:ext uri="{BB962C8B-B14F-4D97-AF65-F5344CB8AC3E}">
        <p14:creationId xmlns:p14="http://schemas.microsoft.com/office/powerpoint/2010/main" val="416159296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Tree>
    <p:extLst>
      <p:ext uri="{BB962C8B-B14F-4D97-AF65-F5344CB8AC3E}">
        <p14:creationId xmlns:p14="http://schemas.microsoft.com/office/powerpoint/2010/main" val="9345698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theme" Target="../theme/theme2.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3"/>
            <a:ext cx="103632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219202"/>
            <a:ext cx="103632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61882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24642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Ls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0.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8901E19-E900-4B99-91AF-DEE8B4D38B3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445" b="27445"/>
          <a:stretch/>
        </p:blipFill>
        <p:spPr>
          <a:xfrm>
            <a:off x="-3173" y="0"/>
            <a:ext cx="12192001" cy="6858000"/>
          </a:xfrm>
        </p:spPr>
      </p:pic>
      <p:sp>
        <p:nvSpPr>
          <p:cNvPr id="22" name="Round Same Side Corner Rectangle 21"/>
          <p:cNvSpPr/>
          <p:nvPr/>
        </p:nvSpPr>
        <p:spPr>
          <a:xfrm rot="16200000">
            <a:off x="5935419" y="-1343110"/>
            <a:ext cx="2673455" cy="9833362"/>
          </a:xfrm>
          <a:prstGeom prst="round2SameRect">
            <a:avLst>
              <a:gd name="adj1" fmla="val 50000"/>
              <a:gd name="adj2" fmla="val 0"/>
            </a:avLst>
          </a:prstGeom>
          <a:solidFill>
            <a:srgbClr val="01010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endParaRPr lang="bg-BG" dirty="0">
              <a:solidFill>
                <a:prstClr val="white"/>
              </a:solidFill>
              <a:latin typeface="Lato Light"/>
            </a:endParaRPr>
          </a:p>
        </p:txBody>
      </p:sp>
      <p:sp>
        <p:nvSpPr>
          <p:cNvPr id="8" name="Round Same Side Corner Rectangle 7"/>
          <p:cNvSpPr/>
          <p:nvPr/>
        </p:nvSpPr>
        <p:spPr>
          <a:xfrm rot="16200000">
            <a:off x="6284852" y="-1218774"/>
            <a:ext cx="2238610" cy="9584691"/>
          </a:xfrm>
          <a:prstGeom prst="round2SameRect">
            <a:avLst>
              <a:gd name="adj1" fmla="val 50000"/>
              <a:gd name="adj2" fmla="val 0"/>
            </a:avLst>
          </a:prstGeom>
          <a:solidFill>
            <a:srgbClr val="01010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endParaRPr lang="bg-BG" dirty="0">
              <a:solidFill>
                <a:prstClr val="white"/>
              </a:solidFill>
              <a:latin typeface="Lato Light"/>
            </a:endParaRPr>
          </a:p>
        </p:txBody>
      </p:sp>
      <p:sp>
        <p:nvSpPr>
          <p:cNvPr id="35" name="Title 2"/>
          <p:cNvSpPr txBox="1">
            <a:spLocks/>
          </p:cNvSpPr>
          <p:nvPr/>
        </p:nvSpPr>
        <p:spPr>
          <a:xfrm>
            <a:off x="205740" y="2536032"/>
            <a:ext cx="9134258" cy="512699"/>
          </a:xfrm>
          <a:prstGeom prst="rect">
            <a:avLst/>
          </a:prstGeom>
        </p:spPr>
        <p:txBody>
          <a:bodyPr lIns="109710" tIns="54855" rIns="109710" bIns="54855">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342900"/>
            <a:endParaRPr lang="bg-BG" sz="2900" dirty="0">
              <a:solidFill>
                <a:srgbClr val="44546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AutoShape 2"/>
          <p:cNvSpPr>
            <a:spLocks/>
          </p:cNvSpPr>
          <p:nvPr/>
        </p:nvSpPr>
        <p:spPr bwMode="auto">
          <a:xfrm>
            <a:off x="2314194" y="2605585"/>
            <a:ext cx="10043319" cy="965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914217">
              <a:defRPr/>
            </a:pPr>
            <a:r>
              <a:rPr lang="es-ES" sz="5750" dirty="0" err="1">
                <a:solidFill>
                  <a:prstClr val="white"/>
                </a:solidFill>
                <a:latin typeface="Georgia" panose="02040502050405020303" pitchFamily="18" charset="0"/>
                <a:cs typeface="Lato Regular"/>
              </a:rPr>
              <a:t>Equity</a:t>
            </a:r>
            <a:r>
              <a:rPr lang="es-ES" sz="5750" dirty="0">
                <a:solidFill>
                  <a:prstClr val="white"/>
                </a:solidFill>
                <a:latin typeface="Georgia" panose="02040502050405020303" pitchFamily="18" charset="0"/>
                <a:cs typeface="Lato Regular"/>
              </a:rPr>
              <a:t> </a:t>
            </a:r>
            <a:r>
              <a:rPr lang="es-ES" sz="5750" dirty="0" err="1">
                <a:solidFill>
                  <a:prstClr val="white"/>
                </a:solidFill>
                <a:latin typeface="Georgia" panose="02040502050405020303" pitchFamily="18" charset="0"/>
                <a:cs typeface="Lato Regular"/>
              </a:rPr>
              <a:t>Market</a:t>
            </a:r>
            <a:r>
              <a:rPr lang="es-ES" sz="5750" dirty="0">
                <a:solidFill>
                  <a:prstClr val="white"/>
                </a:solidFill>
                <a:latin typeface="Georgia" panose="02040502050405020303" pitchFamily="18" charset="0"/>
                <a:cs typeface="Lato Regular"/>
              </a:rPr>
              <a:t> </a:t>
            </a:r>
            <a:r>
              <a:rPr lang="es-ES" sz="5750" dirty="0" err="1">
                <a:solidFill>
                  <a:prstClr val="white"/>
                </a:solidFill>
                <a:latin typeface="Georgia" panose="02040502050405020303" pitchFamily="18" charset="0"/>
                <a:cs typeface="Lato Regular"/>
              </a:rPr>
              <a:t>Wrap</a:t>
            </a:r>
            <a:endParaRPr lang="es-ES" sz="1600" dirty="0">
              <a:solidFill>
                <a:prstClr val="white"/>
              </a:solidFill>
              <a:latin typeface="Georgia" panose="02040502050405020303" pitchFamily="18" charset="0"/>
              <a:cs typeface="Lato Regular"/>
            </a:endParaRPr>
          </a:p>
        </p:txBody>
      </p:sp>
      <p:sp>
        <p:nvSpPr>
          <p:cNvPr id="46" name="Line 5"/>
          <p:cNvSpPr>
            <a:spLocks noChangeShapeType="1"/>
          </p:cNvSpPr>
          <p:nvPr/>
        </p:nvSpPr>
        <p:spPr bwMode="auto">
          <a:xfrm>
            <a:off x="3986074" y="3570785"/>
            <a:ext cx="6844683" cy="0"/>
          </a:xfrm>
          <a:prstGeom prst="line">
            <a:avLst/>
          </a:prstGeom>
          <a:noFill/>
          <a:ln w="25400" cap="flat" cmpd="sng">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914217">
              <a:defRPr/>
            </a:pPr>
            <a:endParaRPr lang="es-ES" sz="3000" dirty="0">
              <a:solidFill>
                <a:srgbClr val="445469"/>
              </a:solidFill>
              <a:effectLst>
                <a:outerShdw blurRad="38100" dist="38100" dir="2700000" algn="tl">
                  <a:srgbClr val="DDDDDD"/>
                </a:outerShdw>
              </a:effectLst>
              <a:latin typeface="Gill Sans" charset="0"/>
              <a:cs typeface="Gill Sans" charset="0"/>
              <a:sym typeface="Gill Sans" charset="0"/>
            </a:endParaRPr>
          </a:p>
        </p:txBody>
      </p:sp>
      <p:sp>
        <p:nvSpPr>
          <p:cNvPr id="47" name="TextBox 46"/>
          <p:cNvSpPr txBox="1">
            <a:spLocks noChangeArrowheads="1"/>
          </p:cNvSpPr>
          <p:nvPr/>
        </p:nvSpPr>
        <p:spPr bwMode="auto">
          <a:xfrm>
            <a:off x="8686801" y="3697509"/>
            <a:ext cx="2223856" cy="34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1" rIns="91422" bIns="4571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914217" eaLnBrk="1" hangingPunct="1">
              <a:lnSpc>
                <a:spcPct val="110000"/>
              </a:lnSpc>
            </a:pPr>
            <a:r>
              <a:rPr lang="en-US" sz="1600" dirty="0">
                <a:solidFill>
                  <a:prstClr val="white"/>
                </a:solidFill>
                <a:latin typeface="Georgia" panose="02040502050405020303" pitchFamily="18" charset="0"/>
                <a:cs typeface="Lato Light"/>
              </a:rPr>
              <a:t>07 February 2025</a:t>
            </a:r>
          </a:p>
        </p:txBody>
      </p:sp>
      <p:pic>
        <p:nvPicPr>
          <p:cNvPr id="6" name="Picture 5" descr="A picture containing logo&#10;&#10;Description automatically generated">
            <a:extLst>
              <a:ext uri="{FF2B5EF4-FFF2-40B4-BE49-F238E27FC236}">
                <a16:creationId xmlns:a16="http://schemas.microsoft.com/office/drawing/2014/main" id="{AE9A88A1-B734-4896-9527-7FE39E836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852" y="67112"/>
            <a:ext cx="3532295" cy="1659242"/>
          </a:xfrm>
          <a:prstGeom prst="rect">
            <a:avLst/>
          </a:prstGeom>
        </p:spPr>
      </p:pic>
    </p:spTree>
    <p:extLst>
      <p:ext uri="{BB962C8B-B14F-4D97-AF65-F5344CB8AC3E}">
        <p14:creationId xmlns:p14="http://schemas.microsoft.com/office/powerpoint/2010/main" val="3365462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5A689-49D9-1718-B7F9-B80B450015E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9746DB3-E1BC-A0A0-1B7B-2F80A11F0CA4}"/>
              </a:ext>
            </a:extLst>
          </p:cNvPr>
          <p:cNvSpPr txBox="1"/>
          <p:nvPr/>
        </p:nvSpPr>
        <p:spPr>
          <a:xfrm>
            <a:off x="236804" y="1015183"/>
            <a:ext cx="6117264" cy="5204053"/>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US" sz="1030" dirty="0">
                <a:solidFill>
                  <a:prstClr val="white">
                    <a:lumMod val="50000"/>
                  </a:prstClr>
                </a:solidFill>
                <a:latin typeface="Georgia" panose="02040502050405020303" pitchFamily="18" charset="0"/>
              </a:rPr>
              <a:t>At the February meeting, the BoE's Monetary Policy Committee (MPC) unanimously voted to cut its benchmark interest rate by 25 basis points, bringing it down to 4.50%, the lowest level since June 2023. This reduction, which marks the third rate cut since the BoE’s shift to a more dovish policy stance in August 2024, aims to support economic activity as the UK faces subdued growth amid disinflation trend. The UK economy showed no growth in Q3 2024, marking a sharp decline from the 0.40% growth in Q2 while inflation dipped slightly to 2.50% in December 2024 from 2.60% in November, although it remains above the BoE's 2.00% target. Looking ahead, the BoE is likely to lean more towards further interest rate cuts albeit threading cautiously, balancing the need to stimulate growth with inflationary risks from a potential trade war, as U.S. President Donald Trump plans to impose tariffs on key trading partners. Notably, the central bank also slashed its 2025 growth forecast for the UK, reducing it from 1.5% to 0.75%..</a:t>
            </a:r>
          </a:p>
          <a:p>
            <a:pPr marL="171450" indent="-171450" algn="just">
              <a:lnSpc>
                <a:spcPct val="107000"/>
              </a:lnSpc>
              <a:spcAft>
                <a:spcPts val="800"/>
              </a:spcAft>
              <a:buFont typeface="Arial" panose="020B0604020202020204" pitchFamily="34" charset="0"/>
              <a:buChar char="•"/>
            </a:pPr>
            <a:r>
              <a:rPr lang="en-US" sz="1030" dirty="0">
                <a:solidFill>
                  <a:prstClr val="white">
                    <a:lumMod val="50000"/>
                  </a:prstClr>
                </a:solidFill>
                <a:latin typeface="Georgia" panose="02040502050405020303" pitchFamily="18" charset="0"/>
              </a:rPr>
              <a:t>According to a flash estimate from </a:t>
            </a:r>
            <a:r>
              <a:rPr lang="en-US" sz="1030" dirty="0" err="1">
                <a:solidFill>
                  <a:prstClr val="white">
                    <a:lumMod val="50000"/>
                  </a:prstClr>
                </a:solidFill>
                <a:latin typeface="Georgia" panose="02040502050405020303" pitchFamily="18" charset="0"/>
              </a:rPr>
              <a:t>EuroStat</a:t>
            </a:r>
            <a:r>
              <a:rPr lang="en-US" sz="1030" dirty="0">
                <a:solidFill>
                  <a:prstClr val="white">
                    <a:lumMod val="50000"/>
                  </a:prstClr>
                </a:solidFill>
                <a:latin typeface="Georgia" panose="02040502050405020303" pitchFamily="18" charset="0"/>
              </a:rPr>
              <a:t>, the Eurozone's annual consumer inflation rate rose to 2.50% in January 2025, marking its highest level in six months, up slightly from 2.40% in December 2024. This uptick was driven primarily by a 1.80% year-on-year increase in energy prices, marking the fastest growth in energy costs since April 2023. Croatia emerged as a significant contributor to the rise, with inflation surging to 5.00%.The main drivers behind the higher inflation were services, which contributed 3.90%, followed by food, alcohol, and tobacco 2.30%, energy 1.80%, and non-energy industrial goods 0.50%. The acceleration in inflation has raised questions about the European Central Bank's future monetary policy, especially as the central bank prepares for its upcoming policy meeting on March 5, 2025. Market participants are closely watching to see how the ECB will adjust its strategy in response to these persistent inflationary pressures.</a:t>
            </a:r>
          </a:p>
          <a:p>
            <a:pPr marL="171450" indent="-171450" algn="just">
              <a:lnSpc>
                <a:spcPct val="107000"/>
              </a:lnSpc>
              <a:spcAft>
                <a:spcPts val="800"/>
              </a:spcAft>
              <a:buFont typeface="Arial" panose="020B0604020202020204" pitchFamily="34" charset="0"/>
              <a:buChar char="•"/>
            </a:pPr>
            <a:r>
              <a:rPr lang="en-US" sz="1030" dirty="0">
                <a:solidFill>
                  <a:prstClr val="white">
                    <a:lumMod val="50000"/>
                  </a:prstClr>
                </a:solidFill>
                <a:latin typeface="Georgia" panose="02040502050405020303" pitchFamily="18" charset="0"/>
              </a:rPr>
              <a:t>Ghana’s inflation rate saw a slight ease in January 2025, dipping by 30 basis points to 23.5% year-on-year, down from 23.8% in December. This marks the first decrease since August 2024. The decline was mainly driven by a reduction in non-food inflation, which fell to 19.2% from 20.3%. However, food inflation continued to rise, reaching 28.3% year-on-year, up from 27.8% in December. This reflects ongoing price pressures, despite gradual recoveries in key sectors such as cocoa and gold. On a month-on-month basis, inflation moderated slightly to 1.7%, down from 1.8% in December. Despite this small decline, inflation remains elevated, and with the central bank maintaining its dovish stance, it is expected to stay high in the near term.</a:t>
            </a:r>
          </a:p>
        </p:txBody>
      </p:sp>
      <p:sp>
        <p:nvSpPr>
          <p:cNvPr id="7" name="TextBox 6">
            <a:extLst>
              <a:ext uri="{FF2B5EF4-FFF2-40B4-BE49-F238E27FC236}">
                <a16:creationId xmlns:a16="http://schemas.microsoft.com/office/drawing/2014/main" id="{7B2355F3-3633-F836-31A3-FC0F06D4EDF1}"/>
              </a:ext>
            </a:extLst>
          </p:cNvPr>
          <p:cNvSpPr txBox="1"/>
          <p:nvPr/>
        </p:nvSpPr>
        <p:spPr>
          <a:xfrm>
            <a:off x="395237" y="519024"/>
            <a:ext cx="51799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9C59"/>
                </a:solidFill>
                <a:effectLst/>
                <a:uLnTx/>
                <a:uFillTx/>
                <a:latin typeface="Georgia" panose="02040502050405020303" pitchFamily="18" charset="0"/>
              </a:rPr>
              <a:t>Global Update</a:t>
            </a:r>
          </a:p>
        </p:txBody>
      </p:sp>
      <p:pic>
        <p:nvPicPr>
          <p:cNvPr id="11" name="Picture 10" descr="Logo&#10;&#10;Description automatically generated">
            <a:extLst>
              <a:ext uri="{FF2B5EF4-FFF2-40B4-BE49-F238E27FC236}">
                <a16:creationId xmlns:a16="http://schemas.microsoft.com/office/drawing/2014/main" id="{F9CA10A6-C85D-F11D-0612-6E4553637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933" y="218945"/>
            <a:ext cx="516135" cy="492326"/>
          </a:xfrm>
          <a:prstGeom prst="rect">
            <a:avLst/>
          </a:prstGeom>
        </p:spPr>
      </p:pic>
      <p:graphicFrame>
        <p:nvGraphicFramePr>
          <p:cNvPr id="2" name="Content Placeholder 4">
            <a:extLst>
              <a:ext uri="{FF2B5EF4-FFF2-40B4-BE49-F238E27FC236}">
                <a16:creationId xmlns:a16="http://schemas.microsoft.com/office/drawing/2014/main" id="{EA62C976-B0B6-C080-63E2-E2F8B03B9E48}"/>
              </a:ext>
            </a:extLst>
          </p:cNvPr>
          <p:cNvGraphicFramePr>
            <a:graphicFrameLocks/>
          </p:cNvGraphicFramePr>
          <p:nvPr>
            <p:extLst>
              <p:ext uri="{D42A27DB-BD31-4B8C-83A1-F6EECF244321}">
                <p14:modId xmlns:p14="http://schemas.microsoft.com/office/powerpoint/2010/main" val="1361169589"/>
              </p:ext>
            </p:extLst>
          </p:nvPr>
        </p:nvGraphicFramePr>
        <p:xfrm>
          <a:off x="6616822" y="1015183"/>
          <a:ext cx="5407425" cy="1606120"/>
        </p:xfrm>
        <a:graphic>
          <a:graphicData uri="http://schemas.openxmlformats.org/drawingml/2006/table">
            <a:tbl>
              <a:tblPr firstRow="1" firstCol="1" bandRow="1">
                <a:tableStyleId>{2D5ABB26-0587-4C30-8999-92F81FD0307C}</a:tableStyleId>
              </a:tblPr>
              <a:tblGrid>
                <a:gridCol w="1516740">
                  <a:extLst>
                    <a:ext uri="{9D8B030D-6E8A-4147-A177-3AD203B41FA5}">
                      <a16:colId xmlns:a16="http://schemas.microsoft.com/office/drawing/2014/main" val="20000"/>
                    </a:ext>
                  </a:extLst>
                </a:gridCol>
                <a:gridCol w="1465196">
                  <a:extLst>
                    <a:ext uri="{9D8B030D-6E8A-4147-A177-3AD203B41FA5}">
                      <a16:colId xmlns:a16="http://schemas.microsoft.com/office/drawing/2014/main" val="20001"/>
                    </a:ext>
                  </a:extLst>
                </a:gridCol>
                <a:gridCol w="1379158">
                  <a:extLst>
                    <a:ext uri="{9D8B030D-6E8A-4147-A177-3AD203B41FA5}">
                      <a16:colId xmlns:a16="http://schemas.microsoft.com/office/drawing/2014/main" val="634846327"/>
                    </a:ext>
                  </a:extLst>
                </a:gridCol>
                <a:gridCol w="1046331">
                  <a:extLst>
                    <a:ext uri="{9D8B030D-6E8A-4147-A177-3AD203B41FA5}">
                      <a16:colId xmlns:a16="http://schemas.microsoft.com/office/drawing/2014/main" val="575074142"/>
                    </a:ext>
                  </a:extLst>
                </a:gridCol>
              </a:tblGrid>
              <a:tr h="237937">
                <a:tc gridSpan="2">
                  <a:txBody>
                    <a:bodyPr/>
                    <a:lstStyle/>
                    <a:p>
                      <a:pPr algn="l" fontAlgn="b"/>
                      <a:endParaRPr lang="en-US" sz="10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tc hMerge="1">
                  <a:txBody>
                    <a:bodyPr/>
                    <a:lstStyle/>
                    <a:p>
                      <a:pPr algn="ctr" fontAlgn="b"/>
                      <a:endParaRPr lang="en-US" sz="1000" b="0" i="0" u="none" strike="noStrike" dirty="0">
                        <a:solidFill>
                          <a:schemeClr val="bg1"/>
                        </a:solidFill>
                        <a:effectLst/>
                        <a:latin typeface="Avenir Next LT Pro" panose="020B0504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tc>
                  <a:txBody>
                    <a:bodyPr/>
                    <a:lstStyle/>
                    <a:p>
                      <a:pPr algn="l" fontAlgn="b"/>
                      <a:endParaRPr lang="en-US" sz="10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extLst>
                  <a:ext uri="{0D108BD9-81ED-4DB2-BD59-A6C34878D82A}">
                    <a16:rowId xmlns:a16="http://schemas.microsoft.com/office/drawing/2014/main" val="3413493850"/>
                  </a:ext>
                </a:extLst>
              </a:tr>
              <a:tr h="175643">
                <a:tc gridSpan="2">
                  <a:txBody>
                    <a:bodyPr/>
                    <a:lstStyle/>
                    <a:p>
                      <a:pPr algn="l" fontAlgn="b"/>
                      <a:r>
                        <a:rPr lang="en-US" sz="1000" b="1" i="0" u="none" strike="noStrike" dirty="0">
                          <a:solidFill>
                            <a:srgbClr val="BF9000"/>
                          </a:solidFill>
                          <a:effectLst/>
                          <a:latin typeface="Georgia" panose="02040502050405020303" pitchFamily="18" charset="0"/>
                        </a:rPr>
                        <a:t>Global Economic Data</a:t>
                      </a:r>
                    </a:p>
                  </a:txBody>
                  <a:tcPr marL="9525" marR="9525" marT="9525" marB="0" anchor="ctr"/>
                </a:tc>
                <a:tc hMerge="1">
                  <a:txBody>
                    <a:bodyPr/>
                    <a:lstStyle/>
                    <a:p>
                      <a:pPr algn="ctr" fontAlgn="b"/>
                      <a:endParaRPr lang="en-US" sz="1000" b="1"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l" fontAlgn="b"/>
                      <a:endParaRPr lang="en-US" sz="1000" b="1" i="0" u="none" strike="noStrike" dirty="0">
                        <a:solidFill>
                          <a:srgbClr val="7F7F7F"/>
                        </a:solidFill>
                        <a:effectLst/>
                        <a:latin typeface="Georgia" panose="02040502050405020303" pitchFamily="18" charset="0"/>
                      </a:endParaRPr>
                    </a:p>
                  </a:txBody>
                  <a:tcPr marL="9525" marR="9525" marT="9525" marB="0" anchor="ctr"/>
                </a:tc>
                <a:tc>
                  <a:txBody>
                    <a:bodyPr/>
                    <a:lstStyle/>
                    <a:p>
                      <a:pPr algn="l" fontAlgn="b"/>
                      <a:endParaRPr lang="en-US" sz="1000" b="1" i="0" u="none" strike="noStrike" dirty="0">
                        <a:solidFill>
                          <a:srgbClr val="7F7F7F"/>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0"/>
                  </a:ext>
                </a:extLst>
              </a:tr>
              <a:tr h="175643">
                <a:tc>
                  <a:txBody>
                    <a:bodyPr/>
                    <a:lstStyle/>
                    <a:p>
                      <a:pPr algn="l" fontAlgn="b"/>
                      <a:endParaRPr lang="en-GB" sz="1000" b="0" i="0" u="none" strike="noStrike" dirty="0">
                        <a:solidFill>
                          <a:schemeClr val="bg1">
                            <a:lumMod val="50000"/>
                          </a:schemeClr>
                        </a:solidFill>
                        <a:effectLst/>
                        <a:latin typeface="Georgia" panose="02040502050405020303" pitchFamily="18" charset="0"/>
                      </a:endParaRPr>
                    </a:p>
                  </a:txBody>
                  <a:tcPr marL="5358" marR="5358" marT="5358" marB="0" anchor="ctr"/>
                </a:tc>
                <a:tc>
                  <a:txBody>
                    <a:bodyPr/>
                    <a:lstStyle/>
                    <a:p>
                      <a:pPr algn="ctr" rtl="0" fontAlgn="b"/>
                      <a:r>
                        <a:rPr lang="en-US" sz="1000" b="1" i="0" u="none" strike="noStrike" dirty="0">
                          <a:solidFill>
                            <a:srgbClr val="BF9000"/>
                          </a:solidFill>
                          <a:effectLst/>
                          <a:latin typeface="Georgia" panose="02040502050405020303" pitchFamily="18" charset="0"/>
                        </a:rPr>
                        <a:t>Current</a:t>
                      </a:r>
                    </a:p>
                  </a:txBody>
                  <a:tcPr marL="9525" marR="9525" marT="9525" marB="0" anchor="ctr"/>
                </a:tc>
                <a:tc>
                  <a:txBody>
                    <a:bodyPr/>
                    <a:lstStyle/>
                    <a:p>
                      <a:pPr algn="ctr" rtl="0" fontAlgn="b"/>
                      <a:r>
                        <a:rPr lang="en-US" sz="1000" b="1" i="0" u="none" strike="noStrike" dirty="0">
                          <a:solidFill>
                            <a:srgbClr val="BF9000"/>
                          </a:solidFill>
                          <a:effectLst/>
                          <a:latin typeface="Georgia" panose="02040502050405020303" pitchFamily="18" charset="0"/>
                        </a:rPr>
                        <a:t>Previous</a:t>
                      </a:r>
                    </a:p>
                  </a:txBody>
                  <a:tcPr marL="9525" marR="9525" marT="9525" marB="0" anchor="ctr"/>
                </a:tc>
                <a:tc>
                  <a:txBody>
                    <a:bodyPr/>
                    <a:lstStyle/>
                    <a:p>
                      <a:pPr algn="ctr" rtl="0" fontAlgn="b"/>
                      <a:r>
                        <a:rPr lang="en-US" sz="1000" b="1" i="0" u="none" strike="noStrike" dirty="0">
                          <a:solidFill>
                            <a:srgbClr val="BF9000"/>
                          </a:solidFill>
                          <a:effectLst/>
                          <a:latin typeface="Georgia" panose="02040502050405020303" pitchFamily="18" charset="0"/>
                        </a:rPr>
                        <a:t>Change</a:t>
                      </a:r>
                    </a:p>
                  </a:txBody>
                  <a:tcPr marL="9525" marR="9525" marT="9525" marB="0" anchor="ctr"/>
                </a:tc>
                <a:extLst>
                  <a:ext uri="{0D108BD9-81ED-4DB2-BD59-A6C34878D82A}">
                    <a16:rowId xmlns:a16="http://schemas.microsoft.com/office/drawing/2014/main" val="2784881844"/>
                  </a:ext>
                </a:extLst>
              </a:tr>
              <a:tr h="175643">
                <a:tc>
                  <a:txBody>
                    <a:bodyPr/>
                    <a:lstStyle/>
                    <a:p>
                      <a:pPr algn="l" fontAlgn="b"/>
                      <a:r>
                        <a:rPr lang="en-GB" sz="1000" b="0" i="0" u="none" strike="noStrike" dirty="0">
                          <a:solidFill>
                            <a:schemeClr val="bg1">
                              <a:lumMod val="50000"/>
                            </a:schemeClr>
                          </a:solidFill>
                          <a:effectLst/>
                          <a:latin typeface="Georgia" panose="02040502050405020303" pitchFamily="18" charset="0"/>
                        </a:rPr>
                        <a:t>US GDP</a:t>
                      </a:r>
                    </a:p>
                  </a:txBody>
                  <a:tcPr marL="5358" marR="5358" marT="5358"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2.30%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Q4-2024)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3.10%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Q3-2024)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rgbClr val="FF0000"/>
                          </a:solidFill>
                          <a:effectLst/>
                          <a:latin typeface="Georgia" panose="02040502050405020303" pitchFamily="18" charset="0"/>
                        </a:rPr>
                        <a:t>0.80%</a:t>
                      </a:r>
                    </a:p>
                  </a:txBody>
                  <a:tcPr marL="7620" marR="7620" marT="7620" marB="0" anchor="b"/>
                </a:tc>
                <a:extLst>
                  <a:ext uri="{0D108BD9-81ED-4DB2-BD59-A6C34878D82A}">
                    <a16:rowId xmlns:a16="http://schemas.microsoft.com/office/drawing/2014/main" val="10001"/>
                  </a:ext>
                </a:extLst>
              </a:tr>
              <a:tr h="175643">
                <a:tc>
                  <a:txBody>
                    <a:bodyPr/>
                    <a:lstStyle/>
                    <a:p>
                      <a:pPr algn="l" fontAlgn="b"/>
                      <a:r>
                        <a:rPr lang="en-GB" sz="1000" b="0" i="0" u="none" strike="noStrike" dirty="0">
                          <a:solidFill>
                            <a:schemeClr val="bg1">
                              <a:lumMod val="50000"/>
                            </a:schemeClr>
                          </a:solidFill>
                          <a:effectLst/>
                          <a:latin typeface="Georgia" panose="02040502050405020303" pitchFamily="18" charset="0"/>
                        </a:rPr>
                        <a:t>US Interest Rate</a:t>
                      </a:r>
                    </a:p>
                  </a:txBody>
                  <a:tcPr marL="5358" marR="5358" marT="5358"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4.25% - 4.50%</a:t>
                      </a:r>
                    </a:p>
                    <a:p>
                      <a:pPr algn="ctr" rtl="0" fontAlgn="b"/>
                      <a:r>
                        <a:rPr lang="en-US" sz="1000" b="0" i="0" u="none" strike="noStrike" dirty="0">
                          <a:solidFill>
                            <a:schemeClr val="bg1">
                              <a:lumMod val="50000"/>
                            </a:schemeClr>
                          </a:solidFill>
                          <a:effectLst/>
                          <a:latin typeface="Georgia" panose="02040502050405020303" pitchFamily="18" charset="0"/>
                        </a:rPr>
                        <a:t>(Jan. 2025)</a:t>
                      </a:r>
                      <a:endParaRPr lang="en-US" sz="1000" b="1"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4.25% - 4.50% </a:t>
                      </a:r>
                    </a:p>
                    <a:p>
                      <a:pPr algn="ctr" rtl="0" fontAlgn="b"/>
                      <a:r>
                        <a:rPr lang="en-US" sz="1000" b="0" i="0" u="none" strike="noStrike" dirty="0">
                          <a:solidFill>
                            <a:schemeClr val="bg1">
                              <a:lumMod val="50000"/>
                            </a:schemeClr>
                          </a:solidFill>
                          <a:effectLst/>
                          <a:latin typeface="Georgia" panose="02040502050405020303" pitchFamily="18" charset="0"/>
                        </a:rPr>
                        <a:t>(Dec. 2024)</a:t>
                      </a:r>
                      <a:endParaRPr lang="en-US" sz="1000" b="1"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kern="1200" dirty="0">
                          <a:solidFill>
                            <a:srgbClr val="00B050"/>
                          </a:solidFill>
                          <a:effectLst/>
                          <a:latin typeface="Georgia" panose="02040502050405020303" pitchFamily="18" charset="0"/>
                          <a:ea typeface="+mn-ea"/>
                          <a:cs typeface="+mn-cs"/>
                        </a:rPr>
                        <a:t>0.50%</a:t>
                      </a:r>
                    </a:p>
                  </a:txBody>
                  <a:tcPr marL="7620" marR="7620" marT="7620" marB="0" anchor="b"/>
                </a:tc>
                <a:extLst>
                  <a:ext uri="{0D108BD9-81ED-4DB2-BD59-A6C34878D82A}">
                    <a16:rowId xmlns:a16="http://schemas.microsoft.com/office/drawing/2014/main" val="10002"/>
                  </a:ext>
                </a:extLst>
              </a:tr>
              <a:tr h="175643">
                <a:tc>
                  <a:txBody>
                    <a:bodyPr/>
                    <a:lstStyle/>
                    <a:p>
                      <a:pPr algn="l" fontAlgn="b"/>
                      <a:r>
                        <a:rPr lang="en-GB" sz="1000" b="0" i="0" u="none" strike="noStrike" dirty="0">
                          <a:solidFill>
                            <a:schemeClr val="bg1">
                              <a:lumMod val="50000"/>
                            </a:schemeClr>
                          </a:solidFill>
                          <a:effectLst/>
                          <a:latin typeface="Georgia" panose="02040502050405020303" pitchFamily="18" charset="0"/>
                        </a:rPr>
                        <a:t>US Inflation</a:t>
                      </a:r>
                    </a:p>
                  </a:txBody>
                  <a:tcPr marL="5358" marR="5358" marT="5358"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2.90%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Dec. 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2.70%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Nov. 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kern="1200" dirty="0">
                          <a:solidFill>
                            <a:srgbClr val="FF0000"/>
                          </a:solidFill>
                          <a:effectLst/>
                          <a:latin typeface="Georgia" panose="02040502050405020303" pitchFamily="18" charset="0"/>
                          <a:ea typeface="+mn-ea"/>
                          <a:cs typeface="+mn-cs"/>
                        </a:rPr>
                        <a:t>0.20%</a:t>
                      </a:r>
                    </a:p>
                  </a:txBody>
                  <a:tcPr marL="7620" marR="7620" marT="7620" marB="0" anchor="b"/>
                </a:tc>
                <a:extLst>
                  <a:ext uri="{0D108BD9-81ED-4DB2-BD59-A6C34878D82A}">
                    <a16:rowId xmlns:a16="http://schemas.microsoft.com/office/drawing/2014/main" val="10003"/>
                  </a:ext>
                </a:extLst>
              </a:tr>
              <a:tr h="175643">
                <a:tc>
                  <a:txBody>
                    <a:bodyPr/>
                    <a:lstStyle/>
                    <a:p>
                      <a:pPr algn="l" fontAlgn="b"/>
                      <a:r>
                        <a:rPr lang="en-GB" sz="1000" b="0" i="0" u="none" strike="noStrike" dirty="0">
                          <a:solidFill>
                            <a:schemeClr val="bg1">
                              <a:lumMod val="50000"/>
                            </a:schemeClr>
                          </a:solidFill>
                          <a:effectLst/>
                          <a:latin typeface="Georgia" panose="02040502050405020303" pitchFamily="18" charset="0"/>
                        </a:rPr>
                        <a:t>China GDP</a:t>
                      </a:r>
                    </a:p>
                  </a:txBody>
                  <a:tcPr marL="5358" marR="5358" marT="5358"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5.40%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Q4-2024)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4.60%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Q3-2024)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rgbClr val="00B050"/>
                          </a:solidFill>
                          <a:effectLst/>
                          <a:latin typeface="Georgia" panose="02040502050405020303" pitchFamily="18" charset="0"/>
                        </a:rPr>
                        <a:t>0.80%</a:t>
                      </a:r>
                    </a:p>
                  </a:txBody>
                  <a:tcPr marL="7620" marR="7620" marT="7620" marB="0" anchor="b"/>
                </a:tc>
                <a:extLst>
                  <a:ext uri="{0D108BD9-81ED-4DB2-BD59-A6C34878D82A}">
                    <a16:rowId xmlns:a16="http://schemas.microsoft.com/office/drawing/2014/main" val="3783050851"/>
                  </a:ext>
                </a:extLst>
              </a:tr>
              <a:tr h="175643">
                <a:tc>
                  <a:txBody>
                    <a:bodyPr/>
                    <a:lstStyle/>
                    <a:p>
                      <a:pPr algn="l" fontAlgn="b"/>
                      <a:r>
                        <a:rPr lang="en-GB" sz="1000" b="0" i="0" u="none" strike="noStrike" dirty="0">
                          <a:solidFill>
                            <a:schemeClr val="bg1">
                              <a:lumMod val="50000"/>
                            </a:schemeClr>
                          </a:solidFill>
                          <a:effectLst/>
                          <a:latin typeface="Georgia" panose="02040502050405020303" pitchFamily="18" charset="0"/>
                        </a:rPr>
                        <a:t>China Inflation</a:t>
                      </a:r>
                    </a:p>
                  </a:txBody>
                  <a:tcPr marL="5358" marR="5358" marT="5358"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0.10%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Dec. 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dirty="0">
                          <a:solidFill>
                            <a:schemeClr val="bg1">
                              <a:lumMod val="50000"/>
                            </a:schemeClr>
                          </a:solidFill>
                          <a:effectLst/>
                          <a:latin typeface="Georgia" panose="02040502050405020303" pitchFamily="18" charset="0"/>
                        </a:rPr>
                        <a:t>0.20%</a:t>
                      </a:r>
                      <a:r>
                        <a:rPr lang="en-US" sz="1000" b="0" i="0" u="none" strike="noStrike" dirty="0">
                          <a:solidFill>
                            <a:schemeClr val="bg1">
                              <a:lumMod val="50000"/>
                            </a:schemeClr>
                          </a:solidFill>
                          <a:effectLst/>
                          <a:latin typeface="Georgia" panose="02040502050405020303" pitchFamily="18" charset="0"/>
                        </a:rPr>
                        <a:t>  (</a:t>
                      </a:r>
                      <a:r>
                        <a:rPr lang="en-GB" sz="1000" b="0" i="0" u="none" strike="noStrike" dirty="0">
                          <a:solidFill>
                            <a:schemeClr val="bg1">
                              <a:lumMod val="50000"/>
                            </a:schemeClr>
                          </a:solidFill>
                          <a:effectLst/>
                          <a:latin typeface="Georgia" panose="02040502050405020303" pitchFamily="18" charset="0"/>
                        </a:rPr>
                        <a:t>Nov. 2024)</a:t>
                      </a:r>
                      <a:endParaRPr lang="en-US" sz="1000" b="0"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ctr" rtl="0" fontAlgn="b"/>
                      <a:r>
                        <a:rPr lang="en-US" sz="1000" b="1" i="0" u="none" strike="noStrike" kern="1200" dirty="0">
                          <a:solidFill>
                            <a:srgbClr val="FF0000"/>
                          </a:solidFill>
                          <a:effectLst/>
                          <a:latin typeface="Georgia" panose="02040502050405020303" pitchFamily="18" charset="0"/>
                          <a:ea typeface="+mn-ea"/>
                          <a:cs typeface="+mn-cs"/>
                        </a:rPr>
                        <a:t>0.10%</a:t>
                      </a: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3" name="Chart 2">
            <a:extLst>
              <a:ext uri="{FF2B5EF4-FFF2-40B4-BE49-F238E27FC236}">
                <a16:creationId xmlns:a16="http://schemas.microsoft.com/office/drawing/2014/main" id="{E98D3C73-0205-3135-47C1-1BBAFB22ACC1}"/>
              </a:ext>
            </a:extLst>
          </p:cNvPr>
          <p:cNvGraphicFramePr>
            <a:graphicFrameLocks/>
          </p:cNvGraphicFramePr>
          <p:nvPr>
            <p:extLst>
              <p:ext uri="{D42A27DB-BD31-4B8C-83A1-F6EECF244321}">
                <p14:modId xmlns:p14="http://schemas.microsoft.com/office/powerpoint/2010/main" val="2898983741"/>
              </p:ext>
            </p:extLst>
          </p:nvPr>
        </p:nvGraphicFramePr>
        <p:xfrm>
          <a:off x="6601855" y="2793893"/>
          <a:ext cx="5422392" cy="1819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450DB0E-D81B-2BCF-6D90-014432F74B40}"/>
              </a:ext>
            </a:extLst>
          </p:cNvPr>
          <p:cNvGraphicFramePr>
            <a:graphicFrameLocks/>
          </p:cNvGraphicFramePr>
          <p:nvPr>
            <p:extLst>
              <p:ext uri="{D42A27DB-BD31-4B8C-83A1-F6EECF244321}">
                <p14:modId xmlns:p14="http://schemas.microsoft.com/office/powerpoint/2010/main" val="4283120885"/>
              </p:ext>
            </p:extLst>
          </p:nvPr>
        </p:nvGraphicFramePr>
        <p:xfrm>
          <a:off x="6601855" y="4786140"/>
          <a:ext cx="5422392" cy="1819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209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8F7A-AE95-B3EE-02EF-860E6AA565C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1658716-65AB-AC06-ED93-B00D3658EACB}"/>
              </a:ext>
            </a:extLst>
          </p:cNvPr>
          <p:cNvSpPr txBox="1"/>
          <p:nvPr/>
        </p:nvSpPr>
        <p:spPr>
          <a:xfrm>
            <a:off x="143648" y="1272020"/>
            <a:ext cx="5952352" cy="249299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858585"/>
                </a:solidFill>
                <a:latin typeface="Georgia" panose="02040502050405020303" pitchFamily="18" charset="0"/>
              </a:rPr>
              <a:t>Oil prices saw mixed performance last week, ultimately marking their third consecutive week of losses. Although concerns about new sanctions on Iran initially impacted the market, worries about the potential economic effects of tariffs, and their subsequent impact on global growth and demand, took precedence, overshadowing the influence of geopolitical tensions.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858585"/>
              </a:solidFill>
              <a:latin typeface="Georgia" panose="02040502050405020303"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858585"/>
                </a:solidFill>
                <a:latin typeface="Georgia" panose="02040502050405020303" pitchFamily="18" charset="0"/>
              </a:rPr>
              <a:t>Last Thursday, the U.S. Treasury announced new sanctions targeting individuals and tankers involved in transporting millions of barrels of Iranian crude oil to China each year. This move is part of a broader strategy to exert further pressure on Tehran, contributing to the uncertainty in global oil markets.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858585"/>
              </a:solidFill>
              <a:latin typeface="Georgia" panose="02040502050405020303"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858585"/>
                </a:solidFill>
                <a:latin typeface="Georgia" panose="02040502050405020303" pitchFamily="18" charset="0"/>
              </a:rPr>
              <a:t>In terms of weekly performance, Brent crude prices fell by </a:t>
            </a:r>
            <a:r>
              <a:rPr lang="en-US" sz="1200" dirty="0">
                <a:solidFill>
                  <a:srgbClr val="FF0000"/>
                </a:solidFill>
                <a:latin typeface="Georgia" panose="02040502050405020303" pitchFamily="18" charset="0"/>
              </a:rPr>
              <a:t>2.74%</a:t>
            </a:r>
            <a:r>
              <a:rPr lang="en-US" sz="1200" dirty="0">
                <a:solidFill>
                  <a:srgbClr val="858585"/>
                </a:solidFill>
                <a:latin typeface="Georgia" panose="02040502050405020303" pitchFamily="18" charset="0"/>
              </a:rPr>
              <a:t>, closing at $74.66 per barrel, while WTI dropped by </a:t>
            </a:r>
            <a:r>
              <a:rPr lang="en-US" sz="1200" dirty="0">
                <a:solidFill>
                  <a:srgbClr val="FF0000"/>
                </a:solidFill>
                <a:latin typeface="Georgia" panose="02040502050405020303" pitchFamily="18" charset="0"/>
              </a:rPr>
              <a:t>2.11%</a:t>
            </a:r>
            <a:r>
              <a:rPr lang="en-US" sz="1200" dirty="0">
                <a:solidFill>
                  <a:srgbClr val="858585"/>
                </a:solidFill>
                <a:latin typeface="Georgia" panose="02040502050405020303" pitchFamily="18" charset="0"/>
              </a:rPr>
              <a:t>, settling at $71.00 per barrel.</a:t>
            </a:r>
          </a:p>
        </p:txBody>
      </p:sp>
      <p:sp>
        <p:nvSpPr>
          <p:cNvPr id="7" name="TextBox 6">
            <a:extLst>
              <a:ext uri="{FF2B5EF4-FFF2-40B4-BE49-F238E27FC236}">
                <a16:creationId xmlns:a16="http://schemas.microsoft.com/office/drawing/2014/main" id="{EAA06A3B-23DC-2DB5-CCBA-8AB3518D1DCC}"/>
              </a:ext>
            </a:extLst>
          </p:cNvPr>
          <p:cNvSpPr txBox="1"/>
          <p:nvPr/>
        </p:nvSpPr>
        <p:spPr>
          <a:xfrm>
            <a:off x="446957" y="690005"/>
            <a:ext cx="51799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9C59"/>
                </a:solidFill>
                <a:effectLst/>
                <a:uLnTx/>
                <a:uFillTx/>
                <a:latin typeface="Georgia" panose="02040502050405020303" pitchFamily="18" charset="0"/>
              </a:rPr>
              <a:t>Crude Oil Price Update</a:t>
            </a:r>
          </a:p>
        </p:txBody>
      </p:sp>
      <p:graphicFrame>
        <p:nvGraphicFramePr>
          <p:cNvPr id="8" name="Content Placeholder 4">
            <a:extLst>
              <a:ext uri="{FF2B5EF4-FFF2-40B4-BE49-F238E27FC236}">
                <a16:creationId xmlns:a16="http://schemas.microsoft.com/office/drawing/2014/main" id="{5A630211-B285-AB20-0517-1C57CF1392ED}"/>
              </a:ext>
            </a:extLst>
          </p:cNvPr>
          <p:cNvGraphicFramePr>
            <a:graphicFrameLocks/>
          </p:cNvGraphicFramePr>
          <p:nvPr>
            <p:extLst>
              <p:ext uri="{D42A27DB-BD31-4B8C-83A1-F6EECF244321}">
                <p14:modId xmlns:p14="http://schemas.microsoft.com/office/powerpoint/2010/main" val="1299307059"/>
              </p:ext>
            </p:extLst>
          </p:nvPr>
        </p:nvGraphicFramePr>
        <p:xfrm>
          <a:off x="6231758" y="4700046"/>
          <a:ext cx="5816594" cy="1193468"/>
        </p:xfrm>
        <a:graphic>
          <a:graphicData uri="http://schemas.openxmlformats.org/drawingml/2006/table">
            <a:tbl>
              <a:tblPr firstRow="1" firstCol="1" bandRow="1">
                <a:tableStyleId>{2D5ABB26-0587-4C30-8999-92F81FD0307C}</a:tableStyleId>
              </a:tblPr>
              <a:tblGrid>
                <a:gridCol w="1631507">
                  <a:extLst>
                    <a:ext uri="{9D8B030D-6E8A-4147-A177-3AD203B41FA5}">
                      <a16:colId xmlns:a16="http://schemas.microsoft.com/office/drawing/2014/main" val="20000"/>
                    </a:ext>
                  </a:extLst>
                </a:gridCol>
                <a:gridCol w="1395029">
                  <a:extLst>
                    <a:ext uri="{9D8B030D-6E8A-4147-A177-3AD203B41FA5}">
                      <a16:colId xmlns:a16="http://schemas.microsoft.com/office/drawing/2014/main" val="20001"/>
                    </a:ext>
                  </a:extLst>
                </a:gridCol>
                <a:gridCol w="1395029">
                  <a:extLst>
                    <a:ext uri="{9D8B030D-6E8A-4147-A177-3AD203B41FA5}">
                      <a16:colId xmlns:a16="http://schemas.microsoft.com/office/drawing/2014/main" val="634846327"/>
                    </a:ext>
                  </a:extLst>
                </a:gridCol>
                <a:gridCol w="1395029">
                  <a:extLst>
                    <a:ext uri="{9D8B030D-6E8A-4147-A177-3AD203B41FA5}">
                      <a16:colId xmlns:a16="http://schemas.microsoft.com/office/drawing/2014/main" val="4264258314"/>
                    </a:ext>
                  </a:extLst>
                </a:gridCol>
              </a:tblGrid>
              <a:tr h="271298">
                <a:tc gridSpan="2">
                  <a:txBody>
                    <a:bodyPr/>
                    <a:lstStyle/>
                    <a:p>
                      <a:pPr algn="l" fontAlgn="b"/>
                      <a:endParaRPr lang="en-US" sz="11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tc hMerge="1">
                  <a:txBody>
                    <a:bodyPr/>
                    <a:lstStyle/>
                    <a:p>
                      <a:pPr algn="ctr" fontAlgn="b"/>
                      <a:endParaRPr lang="en-US" sz="1000" b="0" i="0" u="none" strike="noStrike" dirty="0">
                        <a:solidFill>
                          <a:schemeClr val="bg1"/>
                        </a:solidFill>
                        <a:effectLst/>
                        <a:latin typeface="Avenir Next LT Pro" panose="020B0504020202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tc>
                  <a:txBody>
                    <a:bodyPr/>
                    <a:lstStyle/>
                    <a:p>
                      <a:pPr algn="l" fontAlgn="b"/>
                      <a:endParaRPr lang="en-US" sz="1100" b="1" i="0" u="none" strike="noStrike" dirty="0">
                        <a:solidFill>
                          <a:srgbClr val="BA9C59"/>
                        </a:solidFill>
                        <a:effectLst/>
                        <a:latin typeface="Georgia" panose="02040502050405020303" pitchFamily="18" charset="0"/>
                      </a:endParaRPr>
                    </a:p>
                  </a:txBody>
                  <a:tcPr marL="9525" marR="9525" marT="9525" marB="0" anchor="ctr">
                    <a:solidFill>
                      <a:srgbClr val="BA9C59"/>
                    </a:solidFill>
                  </a:tcPr>
                </a:tc>
                <a:extLst>
                  <a:ext uri="{0D108BD9-81ED-4DB2-BD59-A6C34878D82A}">
                    <a16:rowId xmlns:a16="http://schemas.microsoft.com/office/drawing/2014/main" val="3413493850"/>
                  </a:ext>
                </a:extLst>
              </a:tr>
              <a:tr h="202005">
                <a:tc gridSpan="2">
                  <a:txBody>
                    <a:bodyPr/>
                    <a:lstStyle/>
                    <a:p>
                      <a:pPr algn="l" fontAlgn="b"/>
                      <a:r>
                        <a:rPr lang="en-US" sz="1100" b="1" i="0" u="none" strike="noStrike" dirty="0">
                          <a:solidFill>
                            <a:srgbClr val="BF9000"/>
                          </a:solidFill>
                          <a:effectLst/>
                          <a:latin typeface="Georgia" panose="02040502050405020303" pitchFamily="18" charset="0"/>
                        </a:rPr>
                        <a:t>Crude Oil Prices</a:t>
                      </a:r>
                    </a:p>
                  </a:txBody>
                  <a:tcPr marL="9525" marR="9525" marT="9525" marB="0" anchor="ctr"/>
                </a:tc>
                <a:tc hMerge="1">
                  <a:txBody>
                    <a:bodyPr/>
                    <a:lstStyle/>
                    <a:p>
                      <a:pPr algn="ctr" fontAlgn="b"/>
                      <a:endParaRPr lang="en-US" sz="1000" b="1" i="0" u="none" strike="noStrike" dirty="0">
                        <a:solidFill>
                          <a:schemeClr val="bg1">
                            <a:lumMod val="50000"/>
                          </a:schemeClr>
                        </a:solidFill>
                        <a:effectLst/>
                        <a:latin typeface="Georgia" panose="02040502050405020303" pitchFamily="18" charset="0"/>
                      </a:endParaRPr>
                    </a:p>
                  </a:txBody>
                  <a:tcPr marL="9525" marR="9525" marT="9525" marB="0" anchor="ctr"/>
                </a:tc>
                <a:tc>
                  <a:txBody>
                    <a:bodyPr/>
                    <a:lstStyle/>
                    <a:p>
                      <a:pPr algn="l" fontAlgn="b"/>
                      <a:endParaRPr lang="en-US" sz="1100" b="1" i="0" u="none" strike="noStrike" dirty="0">
                        <a:solidFill>
                          <a:srgbClr val="7F7F7F"/>
                        </a:solidFill>
                        <a:effectLst/>
                        <a:latin typeface="Georgia" panose="02040502050405020303" pitchFamily="18" charset="0"/>
                      </a:endParaRPr>
                    </a:p>
                  </a:txBody>
                  <a:tcPr marL="9525" marR="9525" marT="9525" marB="0" anchor="ctr"/>
                </a:tc>
                <a:tc>
                  <a:txBody>
                    <a:bodyPr/>
                    <a:lstStyle/>
                    <a:p>
                      <a:pPr algn="l" fontAlgn="b"/>
                      <a:endParaRPr lang="en-US" sz="1100" b="1" i="0" u="none" strike="noStrike" dirty="0">
                        <a:solidFill>
                          <a:srgbClr val="7F7F7F"/>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0"/>
                  </a:ext>
                </a:extLst>
              </a:tr>
              <a:tr h="202005">
                <a:tc>
                  <a:txBody>
                    <a:bodyPr/>
                    <a:lstStyle/>
                    <a:p>
                      <a:pPr algn="l" fontAlgn="b"/>
                      <a:endParaRPr lang="en-GB" sz="1100" b="0" i="0" u="none" strike="noStrike" dirty="0">
                        <a:solidFill>
                          <a:schemeClr val="bg1">
                            <a:lumMod val="50000"/>
                          </a:schemeClr>
                        </a:solidFill>
                        <a:effectLst/>
                        <a:latin typeface="Georgia" panose="02040502050405020303" pitchFamily="18" charset="0"/>
                      </a:endParaRPr>
                    </a:p>
                  </a:txBody>
                  <a:tcPr marL="5358" marR="5358" marT="5358" marB="0" anchor="ctr"/>
                </a:tc>
                <a:tc>
                  <a:txBody>
                    <a:bodyPr/>
                    <a:lstStyle/>
                    <a:p>
                      <a:pPr algn="ctr" rtl="0" fontAlgn="b"/>
                      <a:r>
                        <a:rPr lang="en-US" sz="1100" b="1" i="0" u="none" strike="noStrike" dirty="0">
                          <a:solidFill>
                            <a:srgbClr val="BF9000"/>
                          </a:solidFill>
                          <a:effectLst/>
                          <a:latin typeface="Georgia" panose="02040502050405020303" pitchFamily="18" charset="0"/>
                        </a:rPr>
                        <a:t>Current</a:t>
                      </a:r>
                    </a:p>
                  </a:txBody>
                  <a:tcPr marL="9525" marR="9525" marT="9525" marB="0" anchor="ctr"/>
                </a:tc>
                <a:tc>
                  <a:txBody>
                    <a:bodyPr/>
                    <a:lstStyle/>
                    <a:p>
                      <a:pPr algn="ctr" rtl="0" fontAlgn="b"/>
                      <a:r>
                        <a:rPr lang="en-US" sz="1100" b="1" i="0" u="none" strike="noStrike" dirty="0">
                          <a:solidFill>
                            <a:srgbClr val="BF9000"/>
                          </a:solidFill>
                          <a:effectLst/>
                          <a:latin typeface="Georgia" panose="02040502050405020303" pitchFamily="18" charset="0"/>
                        </a:rPr>
                        <a:t>Previous</a:t>
                      </a:r>
                    </a:p>
                  </a:txBody>
                  <a:tcPr marL="9525" marR="9525" marT="9525" marB="0" anchor="ctr"/>
                </a:tc>
                <a:tc>
                  <a:txBody>
                    <a:bodyPr/>
                    <a:lstStyle/>
                    <a:p>
                      <a:pPr algn="ctr" rtl="0" fontAlgn="b"/>
                      <a:r>
                        <a:rPr lang="en-US" sz="1100" b="1" i="0" u="none" strike="noStrike" dirty="0">
                          <a:solidFill>
                            <a:srgbClr val="BF9000"/>
                          </a:solidFill>
                          <a:effectLst/>
                          <a:latin typeface="Georgia" panose="02040502050405020303" pitchFamily="18" charset="0"/>
                        </a:rPr>
                        <a:t>Change</a:t>
                      </a:r>
                    </a:p>
                  </a:txBody>
                  <a:tcPr marL="9525" marR="9525" marT="9525" marB="0" anchor="ctr"/>
                </a:tc>
                <a:extLst>
                  <a:ext uri="{0D108BD9-81ED-4DB2-BD59-A6C34878D82A}">
                    <a16:rowId xmlns:a16="http://schemas.microsoft.com/office/drawing/2014/main" val="2784881844"/>
                  </a:ext>
                </a:extLst>
              </a:tr>
              <a:tr h="202005">
                <a:tc>
                  <a:txBody>
                    <a:bodyPr/>
                    <a:lstStyle/>
                    <a:p>
                      <a:pPr algn="l" fontAlgn="b"/>
                      <a:r>
                        <a:rPr lang="en-GB" sz="1100" b="0" i="0" u="none" strike="noStrike" dirty="0">
                          <a:solidFill>
                            <a:schemeClr val="bg1">
                              <a:lumMod val="50000"/>
                            </a:schemeClr>
                          </a:solidFill>
                          <a:effectLst/>
                          <a:latin typeface="Georgia" panose="02040502050405020303" pitchFamily="18" charset="0"/>
                        </a:rPr>
                        <a:t>Brent Crude Oil(</a:t>
                      </a:r>
                      <a:r>
                        <a:rPr lang="en-US" sz="1100" b="0" i="0" u="none" strike="noStrike" dirty="0">
                          <a:solidFill>
                            <a:srgbClr val="7F7F7F"/>
                          </a:solidFill>
                          <a:effectLst/>
                          <a:latin typeface="Georgia" panose="02040502050405020303" pitchFamily="18" charset="0"/>
                        </a:rPr>
                        <a:t>$)</a:t>
                      </a:r>
                      <a:endParaRPr lang="en-GB" sz="1100" b="0" i="0" u="none" strike="noStrike" dirty="0">
                        <a:solidFill>
                          <a:schemeClr val="bg1">
                            <a:lumMod val="50000"/>
                          </a:schemeClr>
                        </a:solidFill>
                        <a:effectLst/>
                        <a:latin typeface="Georgia" panose="02040502050405020303" pitchFamily="18" charset="0"/>
                      </a:endParaRPr>
                    </a:p>
                  </a:txBody>
                  <a:tcPr marL="5358" marR="5358" marT="5358" marB="0" anchor="ctr"/>
                </a:tc>
                <a:tc>
                  <a:txBody>
                    <a:bodyPr/>
                    <a:lstStyle/>
                    <a:p>
                      <a:pPr algn="ctr" rtl="0" fontAlgn="ctr"/>
                      <a:r>
                        <a:rPr lang="en-US" sz="1100" b="0" i="0" u="none" strike="noStrike" kern="1200" dirty="0">
                          <a:solidFill>
                            <a:srgbClr val="7F7F7F"/>
                          </a:solidFill>
                          <a:effectLst/>
                          <a:latin typeface="Georgia" panose="02040502050405020303" pitchFamily="18" charset="0"/>
                          <a:ea typeface="+mn-ea"/>
                          <a:cs typeface="+mn-cs"/>
                        </a:rPr>
                        <a:t>74.66</a:t>
                      </a:r>
                    </a:p>
                  </a:txBody>
                  <a:tcPr anchor="ctr"/>
                </a:tc>
                <a:tc>
                  <a:txBody>
                    <a:bodyPr/>
                    <a:lstStyle/>
                    <a:p>
                      <a:pPr algn="ctr" rtl="0" fontAlgn="ctr"/>
                      <a:r>
                        <a:rPr lang="en-US" sz="1100" b="0" i="0" u="none" strike="noStrike" kern="1200" dirty="0">
                          <a:solidFill>
                            <a:srgbClr val="7F7F7F"/>
                          </a:solidFill>
                          <a:effectLst/>
                          <a:latin typeface="Georgia" panose="02040502050405020303" pitchFamily="18" charset="0"/>
                          <a:ea typeface="+mn-ea"/>
                          <a:cs typeface="+mn-cs"/>
                        </a:rPr>
                        <a:t>76.76</a:t>
                      </a:r>
                    </a:p>
                  </a:txBody>
                  <a:tcPr anchor="ctr"/>
                </a:tc>
                <a:tc>
                  <a:txBody>
                    <a:bodyPr/>
                    <a:lstStyle/>
                    <a:p>
                      <a:pPr algn="ctr" fontAlgn="b"/>
                      <a:r>
                        <a:rPr lang="en-US" sz="1100" kern="1200" dirty="0">
                          <a:solidFill>
                            <a:srgbClr val="FF0000"/>
                          </a:solidFill>
                          <a:latin typeface="Georgia" panose="02040502050405020303" pitchFamily="18" charset="0"/>
                          <a:ea typeface="+mn-ea"/>
                          <a:cs typeface="+mn-cs"/>
                        </a:rPr>
                        <a:t>2.74%</a:t>
                      </a:r>
                    </a:p>
                  </a:txBody>
                  <a:tcPr marL="9525" marR="9525" marT="9525" marB="0" anchor="b"/>
                </a:tc>
                <a:extLst>
                  <a:ext uri="{0D108BD9-81ED-4DB2-BD59-A6C34878D82A}">
                    <a16:rowId xmlns:a16="http://schemas.microsoft.com/office/drawing/2014/main" val="2796832333"/>
                  </a:ext>
                </a:extLst>
              </a:tr>
              <a:tr h="217726">
                <a:tc>
                  <a:txBody>
                    <a:bodyPr/>
                    <a:lstStyle/>
                    <a:p>
                      <a:pPr algn="l" fontAlgn="b"/>
                      <a:r>
                        <a:rPr lang="en-GB" sz="1100" b="0" i="0" u="none" strike="noStrike" dirty="0">
                          <a:solidFill>
                            <a:schemeClr val="bg1">
                              <a:lumMod val="50000"/>
                            </a:schemeClr>
                          </a:solidFill>
                          <a:effectLst/>
                          <a:latin typeface="Georgia" panose="02040502050405020303" pitchFamily="18" charset="0"/>
                        </a:rPr>
                        <a:t>WTI Crude Price (</a:t>
                      </a:r>
                      <a:r>
                        <a:rPr lang="en-US" sz="1100" b="0" i="0" u="none" strike="noStrike" dirty="0">
                          <a:solidFill>
                            <a:srgbClr val="7F7F7F"/>
                          </a:solidFill>
                          <a:effectLst/>
                          <a:latin typeface="Georgia" panose="02040502050405020303" pitchFamily="18" charset="0"/>
                        </a:rPr>
                        <a:t>$)</a:t>
                      </a:r>
                      <a:endParaRPr lang="en-GB" sz="1100" b="0" i="0" u="none" strike="noStrike" dirty="0">
                        <a:solidFill>
                          <a:schemeClr val="bg1">
                            <a:lumMod val="50000"/>
                          </a:schemeClr>
                        </a:solidFill>
                        <a:effectLst/>
                        <a:latin typeface="Georgia" panose="02040502050405020303" pitchFamily="18" charset="0"/>
                      </a:endParaRPr>
                    </a:p>
                  </a:txBody>
                  <a:tcPr marL="5358" marR="5358" marT="5358" marB="0" anchor="ctr"/>
                </a:tc>
                <a:tc>
                  <a:txBody>
                    <a:bodyPr/>
                    <a:lstStyle/>
                    <a:p>
                      <a:pPr algn="ctr" rtl="0" fontAlgn="ctr"/>
                      <a:r>
                        <a:rPr lang="en-US" sz="1100" b="0" i="0" u="none" strike="noStrike" kern="1200" dirty="0">
                          <a:solidFill>
                            <a:srgbClr val="7F7F7F"/>
                          </a:solidFill>
                          <a:effectLst/>
                          <a:latin typeface="Georgia" panose="02040502050405020303" pitchFamily="18" charset="0"/>
                          <a:ea typeface="+mn-ea"/>
                          <a:cs typeface="+mn-cs"/>
                        </a:rPr>
                        <a:t>71.00</a:t>
                      </a:r>
                    </a:p>
                  </a:txBody>
                  <a:tcPr anchor="ctr"/>
                </a:tc>
                <a:tc>
                  <a:txBody>
                    <a:bodyPr/>
                    <a:lstStyle/>
                    <a:p>
                      <a:pPr algn="ctr" rtl="0" fontAlgn="ctr"/>
                      <a:r>
                        <a:rPr lang="en-US" sz="1100" b="0" i="0" u="none" strike="noStrike" kern="1200" dirty="0">
                          <a:solidFill>
                            <a:srgbClr val="7F7F7F"/>
                          </a:solidFill>
                          <a:effectLst/>
                          <a:latin typeface="Georgia" panose="02040502050405020303" pitchFamily="18" charset="0"/>
                          <a:ea typeface="+mn-ea"/>
                          <a:cs typeface="+mn-cs"/>
                        </a:rPr>
                        <a:t>72.53</a:t>
                      </a:r>
                    </a:p>
                  </a:txBody>
                  <a:tcPr anchor="ctr"/>
                </a:tc>
                <a:tc>
                  <a:txBody>
                    <a:bodyPr/>
                    <a:lstStyle/>
                    <a:p>
                      <a:pPr algn="ctr" fontAlgn="b"/>
                      <a:r>
                        <a:rPr lang="en-US" sz="1100" kern="1200" dirty="0">
                          <a:solidFill>
                            <a:srgbClr val="FF0000"/>
                          </a:solidFill>
                          <a:latin typeface="Georgia" panose="02040502050405020303" pitchFamily="18" charset="0"/>
                          <a:ea typeface="+mn-ea"/>
                          <a:cs typeface="+mn-cs"/>
                        </a:rPr>
                        <a:t>2.11%</a:t>
                      </a:r>
                    </a:p>
                  </a:txBody>
                  <a:tcPr marL="9525" marR="9525" marT="9525" marB="0" anchor="b"/>
                </a:tc>
                <a:extLst>
                  <a:ext uri="{0D108BD9-81ED-4DB2-BD59-A6C34878D82A}">
                    <a16:rowId xmlns:a16="http://schemas.microsoft.com/office/drawing/2014/main" val="2353857204"/>
                  </a:ext>
                </a:extLst>
              </a:tr>
            </a:tbl>
          </a:graphicData>
        </a:graphic>
      </p:graphicFrame>
      <p:sp>
        <p:nvSpPr>
          <p:cNvPr id="9" name="TextBox 8">
            <a:extLst>
              <a:ext uri="{FF2B5EF4-FFF2-40B4-BE49-F238E27FC236}">
                <a16:creationId xmlns:a16="http://schemas.microsoft.com/office/drawing/2014/main" id="{E21B4C00-7C18-832E-9681-6DFA2B9DD68A}"/>
              </a:ext>
            </a:extLst>
          </p:cNvPr>
          <p:cNvSpPr txBox="1"/>
          <p:nvPr/>
        </p:nvSpPr>
        <p:spPr>
          <a:xfrm>
            <a:off x="9672481" y="4169621"/>
            <a:ext cx="2375871" cy="215444"/>
          </a:xfrm>
          <a:prstGeom prst="rect">
            <a:avLst/>
          </a:prstGeom>
          <a:noFill/>
        </p:spPr>
        <p:txBody>
          <a:bodyPr wrap="square" rtlCol="0">
            <a:spAutoFit/>
          </a:bodyPr>
          <a:lstStyle/>
          <a:p>
            <a:pPr>
              <a:defRPr/>
            </a:pPr>
            <a:r>
              <a:rPr lang="en-US" sz="800" b="1" dirty="0">
                <a:solidFill>
                  <a:srgbClr val="858585"/>
                </a:solidFill>
                <a:latin typeface="Georgia" panose="02040502050405020303" pitchFamily="18" charset="0"/>
                <a:ea typeface="Tahoma" panose="020B0604030504040204" pitchFamily="34" charset="0"/>
                <a:cs typeface="Tahoma" panose="020B0604030504040204" pitchFamily="34" charset="0"/>
              </a:rPr>
              <a:t>Source: Investing.com, PSL Research</a:t>
            </a:r>
          </a:p>
        </p:txBody>
      </p:sp>
      <p:pic>
        <p:nvPicPr>
          <p:cNvPr id="12" name="Picture 11" descr="Logo&#10;&#10;Description automatically generated">
            <a:extLst>
              <a:ext uri="{FF2B5EF4-FFF2-40B4-BE49-F238E27FC236}">
                <a16:creationId xmlns:a16="http://schemas.microsoft.com/office/drawing/2014/main" id="{AE8C077A-D68C-6B89-953C-D311F4097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933" y="218945"/>
            <a:ext cx="516135" cy="492326"/>
          </a:xfrm>
          <a:prstGeom prst="rect">
            <a:avLst/>
          </a:prstGeom>
        </p:spPr>
      </p:pic>
      <p:graphicFrame>
        <p:nvGraphicFramePr>
          <p:cNvPr id="2" name="Chart 1">
            <a:extLst>
              <a:ext uri="{FF2B5EF4-FFF2-40B4-BE49-F238E27FC236}">
                <a16:creationId xmlns:a16="http://schemas.microsoft.com/office/drawing/2014/main" id="{396AB4A0-FF05-52D4-D628-0FA0E17AAE3D}"/>
              </a:ext>
            </a:extLst>
          </p:cNvPr>
          <p:cNvGraphicFramePr>
            <a:graphicFrameLocks/>
          </p:cNvGraphicFramePr>
          <p:nvPr>
            <p:extLst>
              <p:ext uri="{D42A27DB-BD31-4B8C-83A1-F6EECF244321}">
                <p14:modId xmlns:p14="http://schemas.microsoft.com/office/powerpoint/2010/main" val="2672357949"/>
              </p:ext>
            </p:extLst>
          </p:nvPr>
        </p:nvGraphicFramePr>
        <p:xfrm>
          <a:off x="6231758" y="1272020"/>
          <a:ext cx="5833872" cy="2798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88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F193-C138-B73D-8FA7-A47871E5C89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422CFD-3F15-A2E3-78E7-646944F20425}"/>
              </a:ext>
            </a:extLst>
          </p:cNvPr>
          <p:cNvSpPr txBox="1"/>
          <p:nvPr/>
        </p:nvSpPr>
        <p:spPr>
          <a:xfrm>
            <a:off x="458733" y="656333"/>
            <a:ext cx="51799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9C59"/>
                </a:solidFill>
                <a:effectLst/>
                <a:uLnTx/>
                <a:uFillTx/>
                <a:latin typeface="Georgia" panose="02040502050405020303" pitchFamily="18" charset="0"/>
              </a:rPr>
              <a:t>Domestic Update</a:t>
            </a:r>
          </a:p>
        </p:txBody>
      </p:sp>
      <p:pic>
        <p:nvPicPr>
          <p:cNvPr id="12" name="Picture 11" descr="Logo&#10;&#10;Description automatically generated">
            <a:extLst>
              <a:ext uri="{FF2B5EF4-FFF2-40B4-BE49-F238E27FC236}">
                <a16:creationId xmlns:a16="http://schemas.microsoft.com/office/drawing/2014/main" id="{89640053-CAF3-6C13-C731-99144AFBA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933" y="218945"/>
            <a:ext cx="516135" cy="492326"/>
          </a:xfrm>
          <a:prstGeom prst="rect">
            <a:avLst/>
          </a:prstGeom>
        </p:spPr>
      </p:pic>
      <p:sp>
        <p:nvSpPr>
          <p:cNvPr id="15" name="TextBox 14">
            <a:extLst>
              <a:ext uri="{FF2B5EF4-FFF2-40B4-BE49-F238E27FC236}">
                <a16:creationId xmlns:a16="http://schemas.microsoft.com/office/drawing/2014/main" id="{CB14541F-19B5-43A4-F18D-02B8F8338DF5}"/>
              </a:ext>
            </a:extLst>
          </p:cNvPr>
          <p:cNvSpPr txBox="1"/>
          <p:nvPr/>
        </p:nvSpPr>
        <p:spPr>
          <a:xfrm>
            <a:off x="6126480" y="1161802"/>
            <a:ext cx="5952352" cy="1277273"/>
          </a:xfrm>
          <a:prstGeom prst="rect">
            <a:avLst/>
          </a:prstGeom>
          <a:noFill/>
        </p:spPr>
        <p:txBody>
          <a:bodyPr wrap="square" rtlCol="0">
            <a:spAutoFit/>
          </a:bodyPr>
          <a:lstStyle/>
          <a:p>
            <a:pPr marL="171450" indent="-171450" algn="just">
              <a:buFont typeface="Arial" panose="020B0604020202020204" pitchFamily="34" charset="0"/>
              <a:buChar char="•"/>
              <a:defRPr/>
            </a:pPr>
            <a:r>
              <a:rPr lang="en-US" sz="1100" dirty="0">
                <a:solidFill>
                  <a:srgbClr val="858585"/>
                </a:solidFill>
                <a:latin typeface="Georgia" panose="02040502050405020303" pitchFamily="18" charset="0"/>
              </a:rPr>
              <a:t>Last week, the naira weakened by 1.8%, closing at ₦1,501.61 per USD in the Nigerian Foreign Exchange Market (NFEM). This decline occurred despite positive inflows from Foreign Portfolio Investors (FPIs) and the Central Bank of Nigeria's (CBN) intervention, where it sold USD 60.30 million to authorized dealers.</a:t>
            </a:r>
          </a:p>
          <a:p>
            <a:pPr marL="171450" indent="-171450" algn="just">
              <a:buFont typeface="Arial" panose="020B0604020202020204" pitchFamily="34" charset="0"/>
              <a:buChar char="•"/>
              <a:defRPr/>
            </a:pPr>
            <a:endParaRPr lang="en-US" sz="1100" dirty="0">
              <a:solidFill>
                <a:srgbClr val="858585"/>
              </a:solidFill>
              <a:latin typeface="Georgia" panose="02040502050405020303" pitchFamily="18" charset="0"/>
            </a:endParaRPr>
          </a:p>
          <a:p>
            <a:pPr marL="171450" indent="-171450" algn="just">
              <a:buFont typeface="Arial" panose="020B0604020202020204" pitchFamily="34" charset="0"/>
              <a:buChar char="•"/>
              <a:defRPr/>
            </a:pPr>
            <a:r>
              <a:rPr lang="en-US" sz="1100" dirty="0">
                <a:solidFill>
                  <a:srgbClr val="858585"/>
                </a:solidFill>
                <a:latin typeface="Georgia" panose="02040502050405020303" pitchFamily="18" charset="0"/>
              </a:rPr>
              <a:t>Nigeria's foreign exchange reserves fell by USD 269.78 million week-on-week, reaching USD 39.45 billion on February 6, marking the fifth consecutive week of decline.</a:t>
            </a:r>
          </a:p>
        </p:txBody>
      </p:sp>
      <p:sp>
        <p:nvSpPr>
          <p:cNvPr id="3" name="TextBox 2">
            <a:extLst>
              <a:ext uri="{FF2B5EF4-FFF2-40B4-BE49-F238E27FC236}">
                <a16:creationId xmlns:a16="http://schemas.microsoft.com/office/drawing/2014/main" id="{C5227A0F-F230-274C-81C9-A7B0329743E7}"/>
              </a:ext>
            </a:extLst>
          </p:cNvPr>
          <p:cNvSpPr txBox="1"/>
          <p:nvPr/>
        </p:nvSpPr>
        <p:spPr>
          <a:xfrm>
            <a:off x="6239648" y="712685"/>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A9C59"/>
                </a:solidFill>
                <a:effectLst/>
                <a:uLnTx/>
                <a:uFillTx/>
                <a:latin typeface="Georgia" panose="02040502050405020303" pitchFamily="18" charset="0"/>
              </a:rPr>
              <a:t>Foreign Exchange Update</a:t>
            </a:r>
          </a:p>
        </p:txBody>
      </p:sp>
      <p:sp>
        <p:nvSpPr>
          <p:cNvPr id="2" name="TextBox 1">
            <a:extLst>
              <a:ext uri="{FF2B5EF4-FFF2-40B4-BE49-F238E27FC236}">
                <a16:creationId xmlns:a16="http://schemas.microsoft.com/office/drawing/2014/main" id="{C99C4484-6D7E-025C-9D6D-3A1FC7A8FC3A}"/>
              </a:ext>
            </a:extLst>
          </p:cNvPr>
          <p:cNvSpPr txBox="1"/>
          <p:nvPr/>
        </p:nvSpPr>
        <p:spPr>
          <a:xfrm>
            <a:off x="174128" y="1082017"/>
            <a:ext cx="5952352" cy="5678478"/>
          </a:xfrm>
          <a:prstGeom prst="rect">
            <a:avLst/>
          </a:prstGeom>
          <a:noFill/>
        </p:spPr>
        <p:txBody>
          <a:bodyPr wrap="square" rtlCol="0">
            <a:spAutoFit/>
          </a:bodyPr>
          <a:lstStyle/>
          <a:p>
            <a:pPr marL="285750" indent="-285750" algn="just">
              <a:buFont typeface="Arial" panose="020B0604020202020204" pitchFamily="34" charset="0"/>
              <a:buChar char="•"/>
              <a:defRPr/>
            </a:pPr>
            <a:r>
              <a:rPr lang="en-US" sz="1100" dirty="0">
                <a:solidFill>
                  <a:srgbClr val="858585"/>
                </a:solidFill>
                <a:latin typeface="Georgia" panose="02040502050405020303" pitchFamily="18" charset="0"/>
              </a:rPr>
              <a:t>The Federal Government has raised its 2025 budget by 9.05%, bringing it to ₦54.20 trillion. This upward revision is largely due to additional revenue streams, including ₦1.40 trillion from IFRS, ₦1.20 trillion from the Nigeria Customs Service, and ₦1.80 trillion from government-owned agencies. The increase is expected to stimulate fiscal activities and potentially boost economic growth. However, the country’s debt service has escalated to ₦16.00 trillion, now exceeding the combined allocations for key sectors such as security, health, education, and infrastructure. This has raised concerns about the long-term sustainability of the fiscal policy. Moving forward, stakeholders will closely monitor the effectiveness of fund utilization to address the pressing macroeconomic challenges facing the country.</a:t>
            </a:r>
          </a:p>
          <a:p>
            <a:pPr marL="285750" indent="-285750" algn="just">
              <a:buFont typeface="Arial" panose="020B0604020202020204" pitchFamily="34" charset="0"/>
              <a:buChar char="•"/>
              <a:defRPr/>
            </a:pPr>
            <a:endParaRPr lang="en-US" sz="1100" dirty="0">
              <a:solidFill>
                <a:srgbClr val="858585"/>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srgbClr val="858585"/>
                </a:solidFill>
                <a:latin typeface="Georgia" panose="02040502050405020303" pitchFamily="18" charset="0"/>
              </a:rPr>
              <a:t>last Monday, January 3, 2025, the Central Bank of Nigeria (CBN) announced that it had extended the temporary access granted to Bureau de Change (BDC) operators to purchase foreign exchange (FX) from Authorized Dealers in the official market. The access, which was initially set to expire on January 31, 2025, will now be available until May 30, 2025. Under this arrangement, BDCs will be able to purchase up to US$25,000 from a single dealer each week. The CBN also set new guidelines for the sale of FX, requiring BDCs to sell purchased funds to end users at a rate no higher than 1% above the buying rate. Additionally, Authorized Dealer Banks (ADBs) are required to submit weekly reports on FX sales to BDCs and maintain proper transaction records, ensuring compliance with Know-Your-Customer (KYC) and anti-money laundering regulations. As anticipated, these measures indicate that the CBN will continue to intervene in the FX market with further policy adjustments aimed at restoring stability, improving transparency, and boosting investor confidence in the market.</a:t>
            </a:r>
          </a:p>
          <a:p>
            <a:pPr marL="285750" indent="-285750" algn="just">
              <a:buFont typeface="Arial" panose="020B0604020202020204" pitchFamily="34" charset="0"/>
              <a:buChar char="•"/>
              <a:defRPr/>
            </a:pPr>
            <a:endParaRPr lang="en-US" sz="1100" dirty="0">
              <a:solidFill>
                <a:srgbClr val="858585"/>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srgbClr val="858585"/>
                </a:solidFill>
                <a:latin typeface="Georgia" panose="02040502050405020303" pitchFamily="18" charset="0"/>
              </a:rPr>
              <a:t>Data from FMDQ shows that total inflows into the Nigerian Autonomous Foreign Exchange Market (NAFEM) rose by 53.3% month-on-month to USD 4.74 billion in January, up from USD 3.09 billion in December. This growth was driven by a 192.1% increase in foreign inflows, which hit USD 2.31 billion, the highest in nearly two years, due to improved market confidence and carry trade opportunities. Meanwhile, local inflows grew by 5.6% to USD 2.43 billion, supported by higher contributions from individuals, exporters/importers, and the Central Bank of Nigeria (CBN), though non-bank corporates saw a decline.</a:t>
            </a:r>
          </a:p>
        </p:txBody>
      </p:sp>
    </p:spTree>
    <p:extLst>
      <p:ext uri="{BB962C8B-B14F-4D97-AF65-F5344CB8AC3E}">
        <p14:creationId xmlns:p14="http://schemas.microsoft.com/office/powerpoint/2010/main" val="156671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B367-801A-C8DB-A950-DD9D576A3BB7}"/>
            </a:ext>
          </a:extLst>
        </p:cNvPr>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2E246DEF-B718-492A-9AA9-330DA69F2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933" y="218945"/>
            <a:ext cx="516135" cy="492326"/>
          </a:xfrm>
          <a:prstGeom prst="rect">
            <a:avLst/>
          </a:prstGeom>
        </p:spPr>
      </p:pic>
      <p:sp>
        <p:nvSpPr>
          <p:cNvPr id="10" name="TextBox 9">
            <a:extLst>
              <a:ext uri="{FF2B5EF4-FFF2-40B4-BE49-F238E27FC236}">
                <a16:creationId xmlns:a16="http://schemas.microsoft.com/office/drawing/2014/main" id="{ECDD44F3-CA4C-04F5-7090-3D294AEF742B}"/>
              </a:ext>
            </a:extLst>
          </p:cNvPr>
          <p:cNvSpPr txBox="1"/>
          <p:nvPr/>
        </p:nvSpPr>
        <p:spPr>
          <a:xfrm>
            <a:off x="6105145" y="1185109"/>
            <a:ext cx="5720694" cy="4154984"/>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The Nigerian equities market maintained its upward momentum, supported by continued buying interest as more companies released their earnings and investors awaited dividend announcements. As a result, the NGX All-Share Index rose by </a:t>
            </a:r>
            <a:r>
              <a:rPr lang="en-US" sz="1100" dirty="0">
                <a:solidFill>
                  <a:srgbClr val="00B050"/>
                </a:solidFill>
                <a:latin typeface="Georgia" panose="02040502050405020303" pitchFamily="18" charset="0"/>
              </a:rPr>
              <a:t>1.38%</a:t>
            </a:r>
            <a:r>
              <a:rPr lang="en-US" sz="1100" dirty="0">
                <a:solidFill>
                  <a:prstClr val="white">
                    <a:lumMod val="50000"/>
                  </a:prstClr>
                </a:solidFill>
                <a:latin typeface="Georgia" panose="02040502050405020303" pitchFamily="18" charset="0"/>
              </a:rPr>
              <a:t>, while market capitalization increased by </a:t>
            </a:r>
            <a:r>
              <a:rPr lang="en-US" sz="1100" dirty="0">
                <a:solidFill>
                  <a:srgbClr val="00B050"/>
                </a:solidFill>
                <a:latin typeface="Georgia" panose="02040502050405020303" pitchFamily="18" charset="0"/>
              </a:rPr>
              <a:t>1.37%</a:t>
            </a:r>
            <a:r>
              <a:rPr lang="en-US" sz="1100" dirty="0">
                <a:solidFill>
                  <a:prstClr val="white">
                    <a:lumMod val="50000"/>
                  </a:prstClr>
                </a:solidFill>
                <a:latin typeface="Georgia" panose="02040502050405020303" pitchFamily="18" charset="0"/>
              </a:rPr>
              <a:t>, closing the week at 105,933.03 and ₦65.592 trillion, respectively. This boosted the year-to-date return to </a:t>
            </a:r>
            <a:r>
              <a:rPr lang="en-US" sz="1100" dirty="0">
                <a:solidFill>
                  <a:srgbClr val="00B050"/>
                </a:solidFill>
                <a:latin typeface="Georgia" panose="02040502050405020303" pitchFamily="18" charset="0"/>
              </a:rPr>
              <a:t>2.92%, </a:t>
            </a:r>
            <a:r>
              <a:rPr lang="en-US" sz="1100" dirty="0">
                <a:solidFill>
                  <a:prstClr val="white">
                    <a:lumMod val="50000"/>
                  </a:prstClr>
                </a:solidFill>
                <a:latin typeface="Georgia" panose="02040502050405020303" pitchFamily="18" charset="0"/>
              </a:rPr>
              <a:t>compared to </a:t>
            </a:r>
            <a:r>
              <a:rPr lang="en-US" sz="1100" dirty="0">
                <a:solidFill>
                  <a:srgbClr val="00B050"/>
                </a:solidFill>
                <a:latin typeface="Georgia" panose="02040502050405020303" pitchFamily="18" charset="0"/>
              </a:rPr>
              <a:t>1.53%</a:t>
            </a:r>
            <a:r>
              <a:rPr lang="en-US" sz="1100" dirty="0">
                <a:solidFill>
                  <a:prstClr val="white">
                    <a:lumMod val="50000"/>
                  </a:prstClr>
                </a:solidFill>
                <a:latin typeface="Georgia" panose="02040502050405020303" pitchFamily="18" charset="0"/>
              </a:rPr>
              <a:t> the week before.</a:t>
            </a:r>
          </a:p>
          <a:p>
            <a:pPr marL="285750" indent="-285750" algn="just">
              <a:buFont typeface="Arial" panose="020B0604020202020204" pitchFamily="34" charset="0"/>
              <a:buChar char="•"/>
              <a:defRPr/>
            </a:pPr>
            <a:endParaRPr lang="en-US" sz="1100" dirty="0">
              <a:solidFill>
                <a:prstClr val="white">
                  <a:lumMod val="50000"/>
                </a:prstClr>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The positive movement was driven by strong performances in key stocks such as ETERNA (</a:t>
            </a:r>
            <a:r>
              <a:rPr lang="en-US" sz="1100" dirty="0">
                <a:solidFill>
                  <a:srgbClr val="00B050"/>
                </a:solidFill>
                <a:latin typeface="Georgia" panose="02040502050405020303" pitchFamily="18" charset="0"/>
              </a:rPr>
              <a:t>+32.79%</a:t>
            </a:r>
            <a:r>
              <a:rPr lang="en-US" sz="1100" dirty="0">
                <a:solidFill>
                  <a:prstClr val="white">
                    <a:lumMod val="50000"/>
                  </a:prstClr>
                </a:solidFill>
                <a:latin typeface="Georgia" panose="02040502050405020303" pitchFamily="18" charset="0"/>
              </a:rPr>
              <a:t>), BETAGLASS (</a:t>
            </a:r>
            <a:r>
              <a:rPr lang="en-US" sz="1100" dirty="0">
                <a:solidFill>
                  <a:srgbClr val="00B050"/>
                </a:solidFill>
                <a:latin typeface="Georgia" panose="02040502050405020303" pitchFamily="18" charset="0"/>
              </a:rPr>
              <a:t>+20.98%</a:t>
            </a:r>
            <a:r>
              <a:rPr lang="en-US" sz="1100" dirty="0">
                <a:solidFill>
                  <a:prstClr val="white">
                    <a:lumMod val="50000"/>
                  </a:prstClr>
                </a:solidFill>
                <a:latin typeface="Georgia" panose="02040502050405020303" pitchFamily="18" charset="0"/>
              </a:rPr>
              <a:t>), NNFM (</a:t>
            </a:r>
            <a:r>
              <a:rPr lang="en-US" sz="1100" dirty="0">
                <a:solidFill>
                  <a:srgbClr val="00B050"/>
                </a:solidFill>
                <a:latin typeface="Georgia" panose="02040502050405020303" pitchFamily="18" charset="0"/>
              </a:rPr>
              <a:t>+20.96%</a:t>
            </a:r>
            <a:r>
              <a:rPr lang="en-US" sz="1100" dirty="0">
                <a:solidFill>
                  <a:prstClr val="white">
                    <a:lumMod val="50000"/>
                  </a:prstClr>
                </a:solidFill>
                <a:latin typeface="Georgia" panose="02040502050405020303" pitchFamily="18" charset="0"/>
              </a:rPr>
              <a:t>), and PRESCO (</a:t>
            </a:r>
            <a:r>
              <a:rPr lang="en-US" sz="1100" dirty="0">
                <a:solidFill>
                  <a:srgbClr val="00B050"/>
                </a:solidFill>
                <a:latin typeface="Georgia" panose="02040502050405020303" pitchFamily="18" charset="0"/>
              </a:rPr>
              <a:t>+19.69%</a:t>
            </a:r>
            <a:r>
              <a:rPr lang="en-US" sz="1100" dirty="0">
                <a:solidFill>
                  <a:prstClr val="white">
                    <a:lumMod val="50000"/>
                  </a:prstClr>
                </a:solidFill>
                <a:latin typeface="Georgia" panose="02040502050405020303" pitchFamily="18" charset="0"/>
              </a:rPr>
              <a:t>), which helped offset the losses in MULTIVERSE (</a:t>
            </a:r>
            <a:r>
              <a:rPr lang="en-US" sz="1100" dirty="0">
                <a:solidFill>
                  <a:srgbClr val="FF0000"/>
                </a:solidFill>
                <a:latin typeface="Georgia" panose="02040502050405020303" pitchFamily="18" charset="0"/>
              </a:rPr>
              <a:t>-9.95%</a:t>
            </a:r>
            <a:r>
              <a:rPr lang="en-US" sz="1100" dirty="0">
                <a:solidFill>
                  <a:prstClr val="white">
                    <a:lumMod val="50000"/>
                  </a:prstClr>
                </a:solidFill>
                <a:latin typeface="Georgia" panose="02040502050405020303" pitchFamily="18" charset="0"/>
              </a:rPr>
              <a:t>) and MECURE (</a:t>
            </a:r>
            <a:r>
              <a:rPr lang="en-US" sz="1100" dirty="0">
                <a:solidFill>
                  <a:srgbClr val="FF0000"/>
                </a:solidFill>
                <a:latin typeface="Georgia" panose="02040502050405020303" pitchFamily="18" charset="0"/>
              </a:rPr>
              <a:t>-9.71%</a:t>
            </a:r>
            <a:r>
              <a:rPr lang="en-US" sz="1100" dirty="0">
                <a:solidFill>
                  <a:prstClr val="white">
                    <a:lumMod val="50000"/>
                  </a:prstClr>
                </a:solidFill>
                <a:latin typeface="Georgia" panose="02040502050405020303" pitchFamily="18" charset="0"/>
              </a:rPr>
              <a:t>).</a:t>
            </a:r>
          </a:p>
          <a:p>
            <a:pPr algn="just">
              <a:defRPr/>
            </a:pPr>
            <a:endParaRPr lang="en-US" sz="1100" dirty="0">
              <a:solidFill>
                <a:prstClr val="white">
                  <a:lumMod val="50000"/>
                </a:prstClr>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Sectoral performance was positive, with the Banking, Insurance, Industrial Goods, and Oil &amp; Gas sectors registering gains of </a:t>
            </a:r>
            <a:r>
              <a:rPr lang="en-US" sz="1100" dirty="0">
                <a:solidFill>
                  <a:srgbClr val="00B050"/>
                </a:solidFill>
                <a:latin typeface="Georgia" panose="02040502050405020303" pitchFamily="18" charset="0"/>
              </a:rPr>
              <a:t>4.66%</a:t>
            </a:r>
            <a:r>
              <a:rPr lang="en-US" sz="1100" dirty="0">
                <a:solidFill>
                  <a:prstClr val="white">
                    <a:lumMod val="50000"/>
                  </a:prstClr>
                </a:solidFill>
                <a:latin typeface="Georgia" panose="02040502050405020303" pitchFamily="18" charset="0"/>
              </a:rPr>
              <a:t>, </a:t>
            </a:r>
            <a:r>
              <a:rPr lang="en-US" sz="1100" dirty="0">
                <a:solidFill>
                  <a:srgbClr val="00B050"/>
                </a:solidFill>
                <a:latin typeface="Georgia" panose="02040502050405020303" pitchFamily="18" charset="0"/>
              </a:rPr>
              <a:t>1.61%</a:t>
            </a:r>
            <a:r>
              <a:rPr lang="en-US" sz="1100" dirty="0">
                <a:solidFill>
                  <a:prstClr val="white">
                    <a:lumMod val="50000"/>
                  </a:prstClr>
                </a:solidFill>
                <a:latin typeface="Georgia" panose="02040502050405020303" pitchFamily="18" charset="0"/>
              </a:rPr>
              <a:t>, </a:t>
            </a:r>
            <a:r>
              <a:rPr lang="en-US" sz="1100" dirty="0">
                <a:solidFill>
                  <a:srgbClr val="00B050"/>
                </a:solidFill>
                <a:latin typeface="Georgia" panose="02040502050405020303" pitchFamily="18" charset="0"/>
              </a:rPr>
              <a:t>0.85%</a:t>
            </a:r>
            <a:r>
              <a:rPr lang="en-US" sz="1100" dirty="0">
                <a:solidFill>
                  <a:prstClr val="white">
                    <a:lumMod val="50000"/>
                  </a:prstClr>
                </a:solidFill>
                <a:latin typeface="Georgia" panose="02040502050405020303" pitchFamily="18" charset="0"/>
              </a:rPr>
              <a:t>, and </a:t>
            </a:r>
            <a:r>
              <a:rPr lang="en-US" sz="1100" dirty="0">
                <a:solidFill>
                  <a:srgbClr val="00B050"/>
                </a:solidFill>
                <a:latin typeface="Georgia" panose="02040502050405020303" pitchFamily="18" charset="0"/>
              </a:rPr>
              <a:t>0.56%</a:t>
            </a:r>
            <a:r>
              <a:rPr lang="en-US" sz="1100" dirty="0">
                <a:solidFill>
                  <a:prstClr val="white">
                    <a:lumMod val="50000"/>
                  </a:prstClr>
                </a:solidFill>
                <a:latin typeface="Georgia" panose="02040502050405020303" pitchFamily="18" charset="0"/>
              </a:rPr>
              <a:t>, respectively. However, the Consumer Goods sector saw a decline of </a:t>
            </a:r>
            <a:r>
              <a:rPr lang="en-US" sz="1100" dirty="0">
                <a:solidFill>
                  <a:srgbClr val="FF0000"/>
                </a:solidFill>
                <a:latin typeface="Georgia" panose="02040502050405020303" pitchFamily="18" charset="0"/>
              </a:rPr>
              <a:t>0.60%</a:t>
            </a:r>
            <a:r>
              <a:rPr lang="en-US" sz="1100" dirty="0">
                <a:solidFill>
                  <a:prstClr val="white">
                    <a:lumMod val="50000"/>
                  </a:prstClr>
                </a:solidFill>
                <a:latin typeface="Georgia" panose="02040502050405020303" pitchFamily="18" charset="0"/>
              </a:rPr>
              <a:t>.</a:t>
            </a:r>
          </a:p>
          <a:p>
            <a:pPr marL="285750" indent="-285750" algn="just">
              <a:buFont typeface="Arial" panose="020B0604020202020204" pitchFamily="34" charset="0"/>
              <a:buChar char="•"/>
              <a:defRPr/>
            </a:pPr>
            <a:endParaRPr lang="en-US" sz="1100" dirty="0">
              <a:solidFill>
                <a:prstClr val="white">
                  <a:lumMod val="50000"/>
                </a:prstClr>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Trading activity saw a significant increase, with both volume and value traded rising by 36.70% and 51.40%, respectively, to 2.94 billion and ₦94.11 billion, up from 2.15 billion and ₦62.16 billion the previous week. UPDC led the gainers with a 38.50% rise, while SUNUASSUR topped the losers' list with a 12.87% decline.</a:t>
            </a:r>
          </a:p>
          <a:p>
            <a:pPr marL="285750" indent="-285750" algn="just">
              <a:buFont typeface="Arial" panose="020B0604020202020204" pitchFamily="34" charset="0"/>
              <a:buChar char="•"/>
              <a:defRPr/>
            </a:pPr>
            <a:endParaRPr lang="en-US" sz="1100" dirty="0">
              <a:solidFill>
                <a:prstClr val="white">
                  <a:lumMod val="50000"/>
                </a:prstClr>
              </a:solidFill>
              <a:latin typeface="Georgia" panose="02040502050405020303" pitchFamily="18" charset="0"/>
            </a:endParaRPr>
          </a:p>
          <a:p>
            <a:pPr marL="285750" indent="-2857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We expect the positive market sentiment to continue into next week, fueled by the release of new corporate earnings and upcoming dividend announcements. Investor sentiment is likely to remain focused on stocks with solid financial results.</a:t>
            </a:r>
          </a:p>
        </p:txBody>
      </p:sp>
      <p:sp>
        <p:nvSpPr>
          <p:cNvPr id="11" name="TextBox 10">
            <a:extLst>
              <a:ext uri="{FF2B5EF4-FFF2-40B4-BE49-F238E27FC236}">
                <a16:creationId xmlns:a16="http://schemas.microsoft.com/office/drawing/2014/main" id="{3ED6536E-1EFD-7A28-C212-EC35D1530E08}"/>
              </a:ext>
            </a:extLst>
          </p:cNvPr>
          <p:cNvSpPr txBox="1"/>
          <p:nvPr/>
        </p:nvSpPr>
        <p:spPr>
          <a:xfrm>
            <a:off x="6395575" y="723444"/>
            <a:ext cx="51799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9C59"/>
                </a:solidFill>
                <a:effectLst/>
                <a:uLnTx/>
                <a:uFillTx/>
                <a:latin typeface="Georgia" panose="02040502050405020303" pitchFamily="18" charset="0"/>
              </a:rPr>
              <a:t>Equity Market</a:t>
            </a:r>
          </a:p>
        </p:txBody>
      </p:sp>
      <p:sp>
        <p:nvSpPr>
          <p:cNvPr id="9" name="TextBox 8">
            <a:extLst>
              <a:ext uri="{FF2B5EF4-FFF2-40B4-BE49-F238E27FC236}">
                <a16:creationId xmlns:a16="http://schemas.microsoft.com/office/drawing/2014/main" id="{3D843D31-45BB-2004-2CAF-D231E4BF261F}"/>
              </a:ext>
            </a:extLst>
          </p:cNvPr>
          <p:cNvSpPr txBox="1"/>
          <p:nvPr/>
        </p:nvSpPr>
        <p:spPr>
          <a:xfrm>
            <a:off x="150769" y="1211978"/>
            <a:ext cx="5650786" cy="3985706"/>
          </a:xfrm>
          <a:prstGeom prst="rect">
            <a:avLst/>
          </a:prstGeom>
          <a:noFill/>
        </p:spPr>
        <p:txBody>
          <a:bodyPr wrap="square" rtlCol="0">
            <a:spAutoFit/>
          </a:bodyPr>
          <a:lstStyle/>
          <a:p>
            <a:pPr marL="171450" indent="-1714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Last week, the Treasury bills secondary market saw bullish sentiment as investors looked to fill unmet bids from the NTB Primary Market Auction (PMA). As a result, the average yield fell by 64 basis points, reaching 24.6%. In contrast, the OMO bills saw slight selective interest, resulting in a modest decrease in the average benchmark yield, which fell to 27.06% from 27.39% the previous week.</a:t>
            </a:r>
          </a:p>
          <a:p>
            <a:pPr marL="171450" indent="-171450" algn="just">
              <a:buFont typeface="Arial" panose="020B0604020202020204" pitchFamily="34" charset="0"/>
              <a:buChar char="•"/>
              <a:defRPr/>
            </a:pPr>
            <a:endParaRPr lang="en-US" sz="1100" dirty="0">
              <a:solidFill>
                <a:prstClr val="white">
                  <a:lumMod val="50000"/>
                </a:prstClr>
              </a:solidFill>
              <a:latin typeface="Georgia" panose="02040502050405020303" pitchFamily="18" charset="0"/>
            </a:endParaRPr>
          </a:p>
          <a:p>
            <a:pPr marL="171450" indent="-1714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Last week, the Central Bank of Nigeria (CBN) held a T-Bills Primary Market Auction (PMA), offering ₦670.00 billion across the 91-day, 182-day, and 364-day tenors, compared to ₦955.37 billion set to mature. Investor demand remained robust, with total subscriptions reaching ₦3.22 trillion, the highest in nine years, up from ₦2.54 trillion in the previous auction. This led to a full allotment of ₦670.00 billion. The stop rates for the 91-day and 182-day tenors remained unchanged at 18.00% and 18.50%, respectively, while the 364-day rate saw a decline to 20.3% from 21.8%. As a result, the bid-to-cover ratio improved to 4.80x, up from 3.35x in the prior auction.</a:t>
            </a:r>
          </a:p>
          <a:p>
            <a:pPr marL="171450" indent="-171450" algn="just">
              <a:buFont typeface="Arial" panose="020B0604020202020204" pitchFamily="34" charset="0"/>
              <a:buChar char="•"/>
              <a:defRPr/>
            </a:pPr>
            <a:endParaRPr lang="en-US" sz="1100" dirty="0">
              <a:solidFill>
                <a:prstClr val="white">
                  <a:lumMod val="50000"/>
                </a:prstClr>
              </a:solidFill>
              <a:latin typeface="Georgia" panose="02040502050405020303" pitchFamily="18" charset="0"/>
            </a:endParaRPr>
          </a:p>
          <a:p>
            <a:pPr marL="171450" indent="-171450" algn="just">
              <a:buFont typeface="Arial" panose="020B0604020202020204" pitchFamily="34" charset="0"/>
              <a:buChar char="•"/>
              <a:defRPr/>
            </a:pPr>
            <a:r>
              <a:rPr lang="en-US" sz="1100" dirty="0">
                <a:solidFill>
                  <a:prstClr val="white">
                    <a:lumMod val="50000"/>
                  </a:prstClr>
                </a:solidFill>
                <a:latin typeface="Georgia" panose="02040502050405020303" pitchFamily="18" charset="0"/>
              </a:rPr>
              <a:t>The FGN bond secondary market saw positive momentum last week, largely driven by increased demand for the JAN-2035 bond, which saw its yield fall by 92 basis points. Consequently, the average yield across the market dropped by 16 basis points to 20.5%. The shorter and mid portions of the benchmark curve also saw yield decreases, with drops of 15 and 28 basis points, respectively. This was mainly due to strong demand for the JAN-2026 bond (which fell by 113 basis points) and the JUN-2033 bond (down by 54 basis points). Meanwhile, the long end of the curve remained steady, with yields holding flat.</a:t>
            </a:r>
          </a:p>
        </p:txBody>
      </p:sp>
      <p:sp>
        <p:nvSpPr>
          <p:cNvPr id="13" name="TextBox 12">
            <a:extLst>
              <a:ext uri="{FF2B5EF4-FFF2-40B4-BE49-F238E27FC236}">
                <a16:creationId xmlns:a16="http://schemas.microsoft.com/office/drawing/2014/main" id="{DAB4B5D2-308E-DFF3-1DBF-D16E888721C3}"/>
              </a:ext>
            </a:extLst>
          </p:cNvPr>
          <p:cNvSpPr txBox="1"/>
          <p:nvPr/>
        </p:nvSpPr>
        <p:spPr>
          <a:xfrm>
            <a:off x="375305" y="723444"/>
            <a:ext cx="51799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9C59"/>
                </a:solidFill>
                <a:effectLst/>
                <a:uLnTx/>
                <a:uFillTx/>
                <a:latin typeface="Georgia" panose="02040502050405020303" pitchFamily="18" charset="0"/>
              </a:rPr>
              <a:t>Fixed Income Market</a:t>
            </a:r>
          </a:p>
        </p:txBody>
      </p:sp>
    </p:spTree>
    <p:extLst>
      <p:ext uri="{BB962C8B-B14F-4D97-AF65-F5344CB8AC3E}">
        <p14:creationId xmlns:p14="http://schemas.microsoft.com/office/powerpoint/2010/main" val="1681348589"/>
      </p:ext>
    </p:extLst>
  </p:cSld>
  <p:clrMapOvr>
    <a:masterClrMapping/>
  </p:clrMapOvr>
</p:sld>
</file>

<file path=ppt/theme/theme1.xml><?xml version="1.0" encoding="utf-8"?>
<a:theme xmlns:a="http://schemas.openxmlformats.org/drawingml/2006/main" name="1_Office Theme">
  <a:themeElements>
    <a:clrScheme name="i9_Multicolored">
      <a:dk1>
        <a:srgbClr val="57565A"/>
      </a:dk1>
      <a:lt1>
        <a:sysClr val="window" lastClr="FFFFFF"/>
      </a:lt1>
      <a:dk2>
        <a:srgbClr val="21B169"/>
      </a:dk2>
      <a:lt2>
        <a:srgbClr val="CF423F"/>
      </a:lt2>
      <a:accent1>
        <a:srgbClr val="4DB3C7"/>
      </a:accent1>
      <a:accent2>
        <a:srgbClr val="85CA46"/>
      </a:accent2>
      <a:accent3>
        <a:srgbClr val="F49D00"/>
      </a:accent3>
      <a:accent4>
        <a:srgbClr val="D2326B"/>
      </a:accent4>
      <a:accent5>
        <a:srgbClr val="1D6E9B"/>
      </a:accent5>
      <a:accent6>
        <a:srgbClr val="6850B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anagement Meeting July 09, 2021 (1)" id="{A93992D5-F76A-43A5-BCDE-7F5CFA781B62}" vid="{0618AD93-3736-461B-B726-2D6CD0CEDA53}"/>
    </a:ext>
  </a:extLst>
</a:theme>
</file>

<file path=ppt/theme/theme2.xml><?xml version="1.0" encoding="utf-8"?>
<a:theme xmlns:a="http://schemas.openxmlformats.org/drawingml/2006/main" name="1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agement Meeting July 09, 2021 (1)" id="{A93992D5-F76A-43A5-BCDE-7F5CFA781B62}" vid="{1B84B141-E404-41D7-9FC0-8CEDFB41D3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0a5747e-519b-463e-83fa-7e5b307165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905EF4ACE44C4AB6DE0FC7B1725042" ma:contentTypeVersion="17" ma:contentTypeDescription="Create a new document." ma:contentTypeScope="" ma:versionID="6609351ba07b8f75b80516a6c782fe25">
  <xsd:schema xmlns:xsd="http://www.w3.org/2001/XMLSchema" xmlns:xs="http://www.w3.org/2001/XMLSchema" xmlns:p="http://schemas.microsoft.com/office/2006/metadata/properties" xmlns:ns3="78593e0a-0f48-4e37-8f09-cac4953c5b34" xmlns:ns4="40a5747e-519b-463e-83fa-7e5b30716506" targetNamespace="http://schemas.microsoft.com/office/2006/metadata/properties" ma:root="true" ma:fieldsID="68bbc6775634c0b9f5811f421983e245" ns3:_="" ns4:_="">
    <xsd:import namespace="78593e0a-0f48-4e37-8f09-cac4953c5b34"/>
    <xsd:import namespace="40a5747e-519b-463e-83fa-7e5b307165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LengthInSeconds" minOccurs="0"/>
                <xsd:element ref="ns4:MediaServiceObjectDetectorVersions" minOccurs="0"/>
                <xsd:element ref="ns4:MediaServiceDateTaken" minOccurs="0"/>
                <xsd:element ref="ns4:MediaServiceSystemTags" minOccurs="0"/>
                <xsd:element ref="ns4:MediaServiceSearchPropertie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93e0a-0f48-4e37-8f09-cac4953c5b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a5747e-519b-463e-83fa-7e5b307165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6F0D5-E29B-433B-8659-C87426E1D2BA}">
  <ds:schemaRefs>
    <ds:schemaRef ds:uri="http://schemas.microsoft.com/office/infopath/2007/PartnerControls"/>
    <ds:schemaRef ds:uri="http://purl.org/dc/dcmitype/"/>
    <ds:schemaRef ds:uri="http://schemas.microsoft.com/office/2006/documentManagement/types"/>
    <ds:schemaRef ds:uri="http://www.w3.org/XML/1998/namespace"/>
    <ds:schemaRef ds:uri="40a5747e-519b-463e-83fa-7e5b30716506"/>
    <ds:schemaRef ds:uri="http://schemas.openxmlformats.org/package/2006/metadata/core-properties"/>
    <ds:schemaRef ds:uri="http://purl.org/dc/elements/1.1/"/>
    <ds:schemaRef ds:uri="78593e0a-0f48-4e37-8f09-cac4953c5b3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9C6CBD5-6530-4842-8490-4322E0936D74}">
  <ds:schemaRefs>
    <ds:schemaRef ds:uri="http://schemas.microsoft.com/sharepoint/v3/contenttype/forms"/>
  </ds:schemaRefs>
</ds:datastoreItem>
</file>

<file path=customXml/itemProps3.xml><?xml version="1.0" encoding="utf-8"?>
<ds:datastoreItem xmlns:ds="http://schemas.openxmlformats.org/officeDocument/2006/customXml" ds:itemID="{37B51724-4F1C-455A-B318-767978F0A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93e0a-0f48-4e37-8f09-cac4953c5b34"/>
    <ds:schemaRef ds:uri="40a5747e-519b-463e-83fa-7e5b30716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Parthian Securities Research- Weekly Market Wrap -18-10-24 ICM</Template>
  <TotalTime>51266</TotalTime>
  <Words>1956</Words>
  <Application>Microsoft Office PowerPoint</Application>
  <PresentationFormat>Widescreen</PresentationFormat>
  <Paragraphs>83</Paragraphs>
  <Slides>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Calibri</vt:lpstr>
      <vt:lpstr>Georgia</vt:lpstr>
      <vt:lpstr>Gill Sans</vt:lpstr>
      <vt:lpstr>Lato</vt:lpstr>
      <vt:lpstr>Lato Light</vt:lpstr>
      <vt:lpstr>Lato Regular</vt:lpstr>
      <vt:lpstr>Open Sans</vt:lpstr>
      <vt:lpstr>Open Sans Light</vt:lpstr>
      <vt:lpstr>1_Office Theme</vt:lpstr>
      <vt:lpstr>1_Default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Global Markets</dc:creator>
  <cp:lastModifiedBy>Parthian Partners</cp:lastModifiedBy>
  <cp:revision>130</cp:revision>
  <dcterms:created xsi:type="dcterms:W3CDTF">2024-10-26T22:09:40Z</dcterms:created>
  <dcterms:modified xsi:type="dcterms:W3CDTF">2025-02-09T18:57:46Z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0x010100E3905EF4ACE44C4AB6DE0FC7B1725042</vt:lpwstr>
  </property>
</Properties>
</file>