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8"/>
  </p:notesMasterIdLst>
  <p:sldIdLst>
    <p:sldId id="258" r:id="rId5"/>
    <p:sldId id="263" r:id="rId6"/>
    <p:sldId id="265" r:id="rId7"/>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34AD79-CF57-E7D0-67B7-0B6064FFD260}" name="Olufunmilola Adebowale" initials="OA" userId="S::oadebowale@parthianpartnersng.com::9c18ab92-fa06-48a3-9b98-67ea366f14e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C81C"/>
    <a:srgbClr val="AA7900"/>
    <a:srgbClr val="00FF00"/>
    <a:srgbClr val="F2F2F2"/>
    <a:srgbClr val="C09126"/>
    <a:srgbClr val="BA9C59"/>
    <a:srgbClr val="BB8C27"/>
    <a:srgbClr val="C08300"/>
    <a:srgbClr val="460B81"/>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3C307F-D383-4D13-96F0-4B528F06806E}" v="6" dt="2026-05-18T14:37:26.433"/>
  </p1510:revLst>
</p1510:revInfo>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020" y="-384"/>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luwalashe Folorunsho" userId="1745c812-9108-404c-a318-9880bfbe5406" providerId="ADAL" clId="{464DB762-A287-41CA-954B-BE937DC71EA5}"/>
    <pc:docChg chg="custSel modSld">
      <pc:chgData name="Toluwalashe Folorunsho" userId="1745c812-9108-404c-a318-9880bfbe5406" providerId="ADAL" clId="{464DB762-A287-41CA-954B-BE937DC71EA5}" dt="2026-05-18T14:42:19.130" v="28" actId="20577"/>
      <pc:docMkLst>
        <pc:docMk/>
      </pc:docMkLst>
      <pc:sldChg chg="addSp delSp modSp mod">
        <pc:chgData name="Toluwalashe Folorunsho" userId="1745c812-9108-404c-a318-9880bfbe5406" providerId="ADAL" clId="{464DB762-A287-41CA-954B-BE937DC71EA5}" dt="2026-05-18T14:42:19.130" v="28" actId="20577"/>
        <pc:sldMkLst>
          <pc:docMk/>
          <pc:sldMk cId="4221483286" sldId="258"/>
        </pc:sldMkLst>
        <pc:spChg chg="mod">
          <ac:chgData name="Toluwalashe Folorunsho" userId="1745c812-9108-404c-a318-9880bfbe5406" providerId="ADAL" clId="{464DB762-A287-41CA-954B-BE937DC71EA5}" dt="2026-05-18T14:42:19.130" v="28" actId="20577"/>
          <ac:spMkLst>
            <pc:docMk/>
            <pc:sldMk cId="4221483286" sldId="258"/>
            <ac:spMk id="12" creationId="{2BD71CFA-B429-486C-8FC8-F967068F8CA5}"/>
          </ac:spMkLst>
        </pc:spChg>
        <pc:graphicFrameChg chg="add mod">
          <ac:chgData name="Toluwalashe Folorunsho" userId="1745c812-9108-404c-a318-9880bfbe5406" providerId="ADAL" clId="{464DB762-A287-41CA-954B-BE937DC71EA5}" dt="2026-05-18T13:46:43.014" v="1"/>
          <ac:graphicFrameMkLst>
            <pc:docMk/>
            <pc:sldMk cId="4221483286" sldId="258"/>
            <ac:graphicFrameMk id="2" creationId="{006CF1BE-26B8-E89C-6BCA-55499F050C38}"/>
          </ac:graphicFrameMkLst>
        </pc:graphicFrameChg>
        <pc:graphicFrameChg chg="add mod">
          <ac:chgData name="Toluwalashe Folorunsho" userId="1745c812-9108-404c-a318-9880bfbe5406" providerId="ADAL" clId="{464DB762-A287-41CA-954B-BE937DC71EA5}" dt="2026-05-18T13:47:07.766" v="4"/>
          <ac:graphicFrameMkLst>
            <pc:docMk/>
            <pc:sldMk cId="4221483286" sldId="258"/>
            <ac:graphicFrameMk id="4" creationId="{E19AB62B-B425-A447-DD5A-468CE21750FF}"/>
          </ac:graphicFrameMkLst>
        </pc:graphicFrameChg>
        <pc:graphicFrameChg chg="del">
          <ac:chgData name="Toluwalashe Folorunsho" userId="1745c812-9108-404c-a318-9880bfbe5406" providerId="ADAL" clId="{464DB762-A287-41CA-954B-BE937DC71EA5}" dt="2026-05-18T13:47:05.521" v="2" actId="478"/>
          <ac:graphicFrameMkLst>
            <pc:docMk/>
            <pc:sldMk cId="4221483286" sldId="258"/>
            <ac:graphicFrameMk id="5" creationId="{21BA78C2-EB03-7864-BE2C-B526E4ED3520}"/>
          </ac:graphicFrameMkLst>
        </pc:graphicFrameChg>
        <pc:graphicFrameChg chg="del">
          <ac:chgData name="Toluwalashe Folorunsho" userId="1745c812-9108-404c-a318-9880bfbe5406" providerId="ADAL" clId="{464DB762-A287-41CA-954B-BE937DC71EA5}" dt="2026-05-18T13:46:42.275" v="0" actId="478"/>
          <ac:graphicFrameMkLst>
            <pc:docMk/>
            <pc:sldMk cId="4221483286" sldId="258"/>
            <ac:graphicFrameMk id="15" creationId="{4CEBD2CF-B230-434A-827E-FB86B27AF73C}"/>
          </ac:graphicFrameMkLst>
        </pc:graphicFrameChg>
      </pc:sldChg>
      <pc:sldChg chg="mod">
        <pc:chgData name="Toluwalashe Folorunsho" userId="1745c812-9108-404c-a318-9880bfbe5406" providerId="ADAL" clId="{464DB762-A287-41CA-954B-BE937DC71EA5}" dt="2026-05-18T14:40:16.384" v="23" actId="27918"/>
        <pc:sldMkLst>
          <pc:docMk/>
          <pc:sldMk cId="3376148438" sldId="265"/>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ToluwalasheFolorunsh\Downloads\Sterling%20Bank%20Stock%20Price%20History.csv"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parthianpartnersng.sharepoint.com/sites/PSL/Shared%20Documents/PARTHIAN_SECURITIES/Research/Earnings%20Updates/Earnings%20Update%20-%20Excel%20Documents/Earnings%20Template%20Q1%202026.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200" b="0" i="0" u="none" strike="noStrike" kern="1200" spc="0" baseline="0" dirty="0">
                <a:solidFill>
                  <a:prstClr val="black">
                    <a:lumMod val="65000"/>
                    <a:lumOff val="35000"/>
                  </a:prstClr>
                </a:solidFill>
                <a:latin typeface="Georgia" panose="02040502050405020303" pitchFamily="18" charset="0"/>
              </a:rPr>
              <a:t>Rebased Price Performance of NGX-ASI and STERLING</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'Sterling Bank Stock Price Histo'!$D$1</c:f>
              <c:strCache>
                <c:ptCount val="1"/>
                <c:pt idx="0">
                  <c:v>NGX-ASI</c:v>
                </c:pt>
              </c:strCache>
            </c:strRef>
          </c:tx>
          <c:spPr>
            <a:ln w="15875" cap="rnd">
              <a:solidFill>
                <a:srgbClr val="0AC81C"/>
              </a:solidFill>
              <a:round/>
            </a:ln>
            <a:effectLst/>
          </c:spPr>
          <c:marker>
            <c:symbol val="none"/>
          </c:marker>
          <c:cat>
            <c:numRef>
              <c:f>'Sterling Bank Stock Price Histo'!$A$2:$A$340</c:f>
              <c:numCache>
                <c:formatCode>[$-409]dd\-mmm\-yy;@</c:formatCode>
                <c:ptCount val="339"/>
                <c:pt idx="0">
                  <c:v>45659</c:v>
                </c:pt>
                <c:pt idx="1">
                  <c:v>45660</c:v>
                </c:pt>
                <c:pt idx="2">
                  <c:v>45663</c:v>
                </c:pt>
                <c:pt idx="3">
                  <c:v>45664</c:v>
                </c:pt>
                <c:pt idx="4">
                  <c:v>45665</c:v>
                </c:pt>
                <c:pt idx="5">
                  <c:v>45666</c:v>
                </c:pt>
                <c:pt idx="6">
                  <c:v>45667</c:v>
                </c:pt>
                <c:pt idx="7">
                  <c:v>45670</c:v>
                </c:pt>
                <c:pt idx="8">
                  <c:v>45671</c:v>
                </c:pt>
                <c:pt idx="9">
                  <c:v>45672</c:v>
                </c:pt>
                <c:pt idx="10">
                  <c:v>45673</c:v>
                </c:pt>
                <c:pt idx="11">
                  <c:v>45674</c:v>
                </c:pt>
                <c:pt idx="12">
                  <c:v>45677</c:v>
                </c:pt>
                <c:pt idx="13">
                  <c:v>45678</c:v>
                </c:pt>
                <c:pt idx="14">
                  <c:v>45679</c:v>
                </c:pt>
                <c:pt idx="15">
                  <c:v>45680</c:v>
                </c:pt>
                <c:pt idx="16">
                  <c:v>45681</c:v>
                </c:pt>
                <c:pt idx="17">
                  <c:v>45684</c:v>
                </c:pt>
                <c:pt idx="18">
                  <c:v>45685</c:v>
                </c:pt>
                <c:pt idx="19">
                  <c:v>45686</c:v>
                </c:pt>
                <c:pt idx="20">
                  <c:v>45687</c:v>
                </c:pt>
                <c:pt idx="21">
                  <c:v>45688</c:v>
                </c:pt>
                <c:pt idx="22">
                  <c:v>45691</c:v>
                </c:pt>
                <c:pt idx="23">
                  <c:v>45692</c:v>
                </c:pt>
                <c:pt idx="24">
                  <c:v>45693</c:v>
                </c:pt>
                <c:pt idx="25">
                  <c:v>45694</c:v>
                </c:pt>
                <c:pt idx="26">
                  <c:v>45695</c:v>
                </c:pt>
                <c:pt idx="27">
                  <c:v>45698</c:v>
                </c:pt>
                <c:pt idx="28">
                  <c:v>45699</c:v>
                </c:pt>
                <c:pt idx="29">
                  <c:v>45700</c:v>
                </c:pt>
                <c:pt idx="30">
                  <c:v>45701</c:v>
                </c:pt>
                <c:pt idx="31">
                  <c:v>45702</c:v>
                </c:pt>
                <c:pt idx="32">
                  <c:v>45705</c:v>
                </c:pt>
                <c:pt idx="33">
                  <c:v>45706</c:v>
                </c:pt>
                <c:pt idx="34">
                  <c:v>45707</c:v>
                </c:pt>
                <c:pt idx="35">
                  <c:v>45708</c:v>
                </c:pt>
                <c:pt idx="36">
                  <c:v>45709</c:v>
                </c:pt>
                <c:pt idx="37">
                  <c:v>45712</c:v>
                </c:pt>
                <c:pt idx="38">
                  <c:v>45713</c:v>
                </c:pt>
                <c:pt idx="39">
                  <c:v>45714</c:v>
                </c:pt>
                <c:pt idx="40">
                  <c:v>45715</c:v>
                </c:pt>
                <c:pt idx="41">
                  <c:v>45716</c:v>
                </c:pt>
                <c:pt idx="42">
                  <c:v>45719</c:v>
                </c:pt>
                <c:pt idx="43">
                  <c:v>45720</c:v>
                </c:pt>
                <c:pt idx="44">
                  <c:v>45721</c:v>
                </c:pt>
                <c:pt idx="45">
                  <c:v>45722</c:v>
                </c:pt>
                <c:pt idx="46">
                  <c:v>45723</c:v>
                </c:pt>
                <c:pt idx="47">
                  <c:v>45726</c:v>
                </c:pt>
                <c:pt idx="48">
                  <c:v>45727</c:v>
                </c:pt>
                <c:pt idx="49">
                  <c:v>45728</c:v>
                </c:pt>
                <c:pt idx="50">
                  <c:v>45729</c:v>
                </c:pt>
                <c:pt idx="51">
                  <c:v>45730</c:v>
                </c:pt>
                <c:pt idx="52">
                  <c:v>45733</c:v>
                </c:pt>
                <c:pt idx="53">
                  <c:v>45734</c:v>
                </c:pt>
                <c:pt idx="54">
                  <c:v>45735</c:v>
                </c:pt>
                <c:pt idx="55">
                  <c:v>45736</c:v>
                </c:pt>
                <c:pt idx="56">
                  <c:v>45737</c:v>
                </c:pt>
                <c:pt idx="57">
                  <c:v>45740</c:v>
                </c:pt>
                <c:pt idx="58">
                  <c:v>45741</c:v>
                </c:pt>
                <c:pt idx="59">
                  <c:v>45742</c:v>
                </c:pt>
                <c:pt idx="60">
                  <c:v>45743</c:v>
                </c:pt>
                <c:pt idx="61">
                  <c:v>45744</c:v>
                </c:pt>
                <c:pt idx="62">
                  <c:v>45749</c:v>
                </c:pt>
                <c:pt idx="63">
                  <c:v>45750</c:v>
                </c:pt>
                <c:pt idx="64">
                  <c:v>45751</c:v>
                </c:pt>
                <c:pt idx="65">
                  <c:v>45754</c:v>
                </c:pt>
                <c:pt idx="66">
                  <c:v>45755</c:v>
                </c:pt>
                <c:pt idx="67">
                  <c:v>45756</c:v>
                </c:pt>
                <c:pt idx="68">
                  <c:v>45757</c:v>
                </c:pt>
                <c:pt idx="69">
                  <c:v>45758</c:v>
                </c:pt>
                <c:pt idx="70">
                  <c:v>45761</c:v>
                </c:pt>
                <c:pt idx="71">
                  <c:v>45762</c:v>
                </c:pt>
                <c:pt idx="72">
                  <c:v>45763</c:v>
                </c:pt>
                <c:pt idx="73">
                  <c:v>45764</c:v>
                </c:pt>
                <c:pt idx="74">
                  <c:v>45769</c:v>
                </c:pt>
                <c:pt idx="75">
                  <c:v>45770</c:v>
                </c:pt>
                <c:pt idx="76">
                  <c:v>45771</c:v>
                </c:pt>
                <c:pt idx="77">
                  <c:v>45772</c:v>
                </c:pt>
                <c:pt idx="78">
                  <c:v>45775</c:v>
                </c:pt>
                <c:pt idx="79">
                  <c:v>45776</c:v>
                </c:pt>
                <c:pt idx="80">
                  <c:v>45777</c:v>
                </c:pt>
                <c:pt idx="81">
                  <c:v>45779</c:v>
                </c:pt>
                <c:pt idx="82">
                  <c:v>45782</c:v>
                </c:pt>
                <c:pt idx="83">
                  <c:v>45783</c:v>
                </c:pt>
                <c:pt idx="84">
                  <c:v>45784</c:v>
                </c:pt>
                <c:pt idx="85">
                  <c:v>45785</c:v>
                </c:pt>
                <c:pt idx="86">
                  <c:v>45786</c:v>
                </c:pt>
                <c:pt idx="87">
                  <c:v>45789</c:v>
                </c:pt>
                <c:pt idx="88">
                  <c:v>45790</c:v>
                </c:pt>
                <c:pt idx="89">
                  <c:v>45791</c:v>
                </c:pt>
                <c:pt idx="90">
                  <c:v>45792</c:v>
                </c:pt>
                <c:pt idx="91">
                  <c:v>45793</c:v>
                </c:pt>
                <c:pt idx="92">
                  <c:v>45796</c:v>
                </c:pt>
                <c:pt idx="93">
                  <c:v>45797</c:v>
                </c:pt>
                <c:pt idx="94">
                  <c:v>45798</c:v>
                </c:pt>
                <c:pt idx="95">
                  <c:v>45799</c:v>
                </c:pt>
                <c:pt idx="96">
                  <c:v>45800</c:v>
                </c:pt>
                <c:pt idx="97">
                  <c:v>45803</c:v>
                </c:pt>
                <c:pt idx="98">
                  <c:v>45804</c:v>
                </c:pt>
                <c:pt idx="99">
                  <c:v>45805</c:v>
                </c:pt>
                <c:pt idx="100">
                  <c:v>45806</c:v>
                </c:pt>
                <c:pt idx="101">
                  <c:v>45807</c:v>
                </c:pt>
                <c:pt idx="102">
                  <c:v>45810</c:v>
                </c:pt>
                <c:pt idx="103">
                  <c:v>45811</c:v>
                </c:pt>
                <c:pt idx="104">
                  <c:v>45812</c:v>
                </c:pt>
                <c:pt idx="105">
                  <c:v>45813</c:v>
                </c:pt>
                <c:pt idx="106">
                  <c:v>45818</c:v>
                </c:pt>
                <c:pt idx="107">
                  <c:v>45819</c:v>
                </c:pt>
                <c:pt idx="108">
                  <c:v>45821</c:v>
                </c:pt>
                <c:pt idx="109">
                  <c:v>45824</c:v>
                </c:pt>
                <c:pt idx="110">
                  <c:v>45825</c:v>
                </c:pt>
                <c:pt idx="111">
                  <c:v>45826</c:v>
                </c:pt>
                <c:pt idx="112">
                  <c:v>45827</c:v>
                </c:pt>
                <c:pt idx="113">
                  <c:v>45828</c:v>
                </c:pt>
                <c:pt idx="114">
                  <c:v>45831</c:v>
                </c:pt>
                <c:pt idx="115">
                  <c:v>45832</c:v>
                </c:pt>
                <c:pt idx="116">
                  <c:v>45833</c:v>
                </c:pt>
                <c:pt idx="117">
                  <c:v>45834</c:v>
                </c:pt>
                <c:pt idx="118">
                  <c:v>45835</c:v>
                </c:pt>
                <c:pt idx="119">
                  <c:v>45838</c:v>
                </c:pt>
                <c:pt idx="120">
                  <c:v>45839</c:v>
                </c:pt>
                <c:pt idx="121">
                  <c:v>45840</c:v>
                </c:pt>
                <c:pt idx="122">
                  <c:v>45841</c:v>
                </c:pt>
                <c:pt idx="123">
                  <c:v>45842</c:v>
                </c:pt>
                <c:pt idx="124">
                  <c:v>45845</c:v>
                </c:pt>
                <c:pt idx="125">
                  <c:v>45846</c:v>
                </c:pt>
                <c:pt idx="126">
                  <c:v>45847</c:v>
                </c:pt>
                <c:pt idx="127">
                  <c:v>45848</c:v>
                </c:pt>
                <c:pt idx="128">
                  <c:v>45849</c:v>
                </c:pt>
                <c:pt idx="129">
                  <c:v>45852</c:v>
                </c:pt>
                <c:pt idx="130">
                  <c:v>45854</c:v>
                </c:pt>
                <c:pt idx="131">
                  <c:v>45855</c:v>
                </c:pt>
                <c:pt idx="132">
                  <c:v>45856</c:v>
                </c:pt>
                <c:pt idx="133">
                  <c:v>45859</c:v>
                </c:pt>
                <c:pt idx="134">
                  <c:v>45860</c:v>
                </c:pt>
                <c:pt idx="135">
                  <c:v>45861</c:v>
                </c:pt>
                <c:pt idx="136">
                  <c:v>45862</c:v>
                </c:pt>
                <c:pt idx="137">
                  <c:v>45863</c:v>
                </c:pt>
                <c:pt idx="138">
                  <c:v>45866</c:v>
                </c:pt>
                <c:pt idx="139">
                  <c:v>45867</c:v>
                </c:pt>
                <c:pt idx="140">
                  <c:v>45868</c:v>
                </c:pt>
                <c:pt idx="141">
                  <c:v>45869</c:v>
                </c:pt>
                <c:pt idx="142">
                  <c:v>45870</c:v>
                </c:pt>
                <c:pt idx="143">
                  <c:v>45873</c:v>
                </c:pt>
                <c:pt idx="144">
                  <c:v>45874</c:v>
                </c:pt>
                <c:pt idx="145">
                  <c:v>45875</c:v>
                </c:pt>
                <c:pt idx="146">
                  <c:v>45876</c:v>
                </c:pt>
                <c:pt idx="147">
                  <c:v>45877</c:v>
                </c:pt>
                <c:pt idx="148">
                  <c:v>45880</c:v>
                </c:pt>
                <c:pt idx="149">
                  <c:v>45881</c:v>
                </c:pt>
                <c:pt idx="150">
                  <c:v>45882</c:v>
                </c:pt>
                <c:pt idx="151">
                  <c:v>45883</c:v>
                </c:pt>
                <c:pt idx="152">
                  <c:v>45884</c:v>
                </c:pt>
                <c:pt idx="153">
                  <c:v>45887</c:v>
                </c:pt>
                <c:pt idx="154">
                  <c:v>45888</c:v>
                </c:pt>
                <c:pt idx="155">
                  <c:v>45889</c:v>
                </c:pt>
                <c:pt idx="156">
                  <c:v>45890</c:v>
                </c:pt>
                <c:pt idx="157">
                  <c:v>45891</c:v>
                </c:pt>
                <c:pt idx="158">
                  <c:v>45894</c:v>
                </c:pt>
                <c:pt idx="159">
                  <c:v>45895</c:v>
                </c:pt>
                <c:pt idx="160">
                  <c:v>45896</c:v>
                </c:pt>
                <c:pt idx="161">
                  <c:v>45897</c:v>
                </c:pt>
                <c:pt idx="162">
                  <c:v>45898</c:v>
                </c:pt>
                <c:pt idx="163">
                  <c:v>45901</c:v>
                </c:pt>
                <c:pt idx="164">
                  <c:v>45902</c:v>
                </c:pt>
                <c:pt idx="165">
                  <c:v>45903</c:v>
                </c:pt>
                <c:pt idx="166">
                  <c:v>45904</c:v>
                </c:pt>
                <c:pt idx="167">
                  <c:v>45908</c:v>
                </c:pt>
                <c:pt idx="168">
                  <c:v>45909</c:v>
                </c:pt>
                <c:pt idx="169">
                  <c:v>45910</c:v>
                </c:pt>
                <c:pt idx="170">
                  <c:v>45911</c:v>
                </c:pt>
                <c:pt idx="171">
                  <c:v>45912</c:v>
                </c:pt>
                <c:pt idx="172">
                  <c:v>45915</c:v>
                </c:pt>
                <c:pt idx="173">
                  <c:v>45916</c:v>
                </c:pt>
                <c:pt idx="174">
                  <c:v>45917</c:v>
                </c:pt>
                <c:pt idx="175">
                  <c:v>45918</c:v>
                </c:pt>
                <c:pt idx="176">
                  <c:v>45919</c:v>
                </c:pt>
                <c:pt idx="177">
                  <c:v>45922</c:v>
                </c:pt>
                <c:pt idx="178">
                  <c:v>45923</c:v>
                </c:pt>
                <c:pt idx="179">
                  <c:v>45924</c:v>
                </c:pt>
                <c:pt idx="180">
                  <c:v>45925</c:v>
                </c:pt>
                <c:pt idx="181">
                  <c:v>45926</c:v>
                </c:pt>
                <c:pt idx="182">
                  <c:v>45929</c:v>
                </c:pt>
                <c:pt idx="183">
                  <c:v>45930</c:v>
                </c:pt>
                <c:pt idx="184">
                  <c:v>45932</c:v>
                </c:pt>
                <c:pt idx="185">
                  <c:v>45933</c:v>
                </c:pt>
                <c:pt idx="186">
                  <c:v>45936</c:v>
                </c:pt>
                <c:pt idx="187">
                  <c:v>45937</c:v>
                </c:pt>
                <c:pt idx="188">
                  <c:v>45938</c:v>
                </c:pt>
                <c:pt idx="189">
                  <c:v>45939</c:v>
                </c:pt>
                <c:pt idx="190">
                  <c:v>45940</c:v>
                </c:pt>
                <c:pt idx="191">
                  <c:v>45943</c:v>
                </c:pt>
                <c:pt idx="192">
                  <c:v>45944</c:v>
                </c:pt>
                <c:pt idx="193">
                  <c:v>45945</c:v>
                </c:pt>
                <c:pt idx="194">
                  <c:v>45946</c:v>
                </c:pt>
                <c:pt idx="195">
                  <c:v>45947</c:v>
                </c:pt>
                <c:pt idx="196">
                  <c:v>45950</c:v>
                </c:pt>
                <c:pt idx="197">
                  <c:v>45951</c:v>
                </c:pt>
                <c:pt idx="198">
                  <c:v>45952</c:v>
                </c:pt>
                <c:pt idx="199">
                  <c:v>45953</c:v>
                </c:pt>
                <c:pt idx="200">
                  <c:v>45954</c:v>
                </c:pt>
                <c:pt idx="201">
                  <c:v>45957</c:v>
                </c:pt>
                <c:pt idx="202">
                  <c:v>45958</c:v>
                </c:pt>
                <c:pt idx="203">
                  <c:v>45959</c:v>
                </c:pt>
                <c:pt idx="204">
                  <c:v>45960</c:v>
                </c:pt>
                <c:pt idx="205">
                  <c:v>45961</c:v>
                </c:pt>
                <c:pt idx="206">
                  <c:v>45964</c:v>
                </c:pt>
                <c:pt idx="207">
                  <c:v>45965</c:v>
                </c:pt>
                <c:pt idx="208">
                  <c:v>45966</c:v>
                </c:pt>
                <c:pt idx="209">
                  <c:v>45967</c:v>
                </c:pt>
                <c:pt idx="210">
                  <c:v>45968</c:v>
                </c:pt>
                <c:pt idx="211">
                  <c:v>45971</c:v>
                </c:pt>
                <c:pt idx="212">
                  <c:v>45972</c:v>
                </c:pt>
                <c:pt idx="213">
                  <c:v>45973</c:v>
                </c:pt>
                <c:pt idx="214">
                  <c:v>45974</c:v>
                </c:pt>
                <c:pt idx="215">
                  <c:v>45975</c:v>
                </c:pt>
                <c:pt idx="216">
                  <c:v>45978</c:v>
                </c:pt>
                <c:pt idx="217">
                  <c:v>45979</c:v>
                </c:pt>
                <c:pt idx="218">
                  <c:v>45980</c:v>
                </c:pt>
                <c:pt idx="219">
                  <c:v>45981</c:v>
                </c:pt>
                <c:pt idx="220">
                  <c:v>45982</c:v>
                </c:pt>
                <c:pt idx="221">
                  <c:v>45985</c:v>
                </c:pt>
                <c:pt idx="222">
                  <c:v>45986</c:v>
                </c:pt>
                <c:pt idx="223">
                  <c:v>45987</c:v>
                </c:pt>
                <c:pt idx="224">
                  <c:v>45988</c:v>
                </c:pt>
                <c:pt idx="225">
                  <c:v>45989</c:v>
                </c:pt>
                <c:pt idx="226">
                  <c:v>45992</c:v>
                </c:pt>
                <c:pt idx="227">
                  <c:v>45993</c:v>
                </c:pt>
                <c:pt idx="228">
                  <c:v>45994</c:v>
                </c:pt>
                <c:pt idx="229">
                  <c:v>45995</c:v>
                </c:pt>
                <c:pt idx="230">
                  <c:v>45996</c:v>
                </c:pt>
                <c:pt idx="231">
                  <c:v>45999</c:v>
                </c:pt>
                <c:pt idx="232">
                  <c:v>46000</c:v>
                </c:pt>
                <c:pt idx="233">
                  <c:v>46001</c:v>
                </c:pt>
                <c:pt idx="234">
                  <c:v>46002</c:v>
                </c:pt>
                <c:pt idx="235">
                  <c:v>46003</c:v>
                </c:pt>
                <c:pt idx="236">
                  <c:v>46006</c:v>
                </c:pt>
                <c:pt idx="237">
                  <c:v>46007</c:v>
                </c:pt>
                <c:pt idx="238">
                  <c:v>46008</c:v>
                </c:pt>
                <c:pt idx="239">
                  <c:v>46009</c:v>
                </c:pt>
                <c:pt idx="240">
                  <c:v>46010</c:v>
                </c:pt>
                <c:pt idx="241">
                  <c:v>46013</c:v>
                </c:pt>
                <c:pt idx="242">
                  <c:v>46014</c:v>
                </c:pt>
                <c:pt idx="243">
                  <c:v>46015</c:v>
                </c:pt>
                <c:pt idx="244">
                  <c:v>46020</c:v>
                </c:pt>
                <c:pt idx="245">
                  <c:v>46021</c:v>
                </c:pt>
                <c:pt idx="246">
                  <c:v>46022</c:v>
                </c:pt>
                <c:pt idx="247">
                  <c:v>46024</c:v>
                </c:pt>
                <c:pt idx="248">
                  <c:v>46027</c:v>
                </c:pt>
                <c:pt idx="249">
                  <c:v>46028</c:v>
                </c:pt>
                <c:pt idx="250">
                  <c:v>46029</c:v>
                </c:pt>
                <c:pt idx="251">
                  <c:v>46030</c:v>
                </c:pt>
                <c:pt idx="252">
                  <c:v>46031</c:v>
                </c:pt>
                <c:pt idx="253">
                  <c:v>46034</c:v>
                </c:pt>
                <c:pt idx="254">
                  <c:v>46035</c:v>
                </c:pt>
                <c:pt idx="255">
                  <c:v>46036</c:v>
                </c:pt>
                <c:pt idx="256">
                  <c:v>46037</c:v>
                </c:pt>
                <c:pt idx="257">
                  <c:v>46038</c:v>
                </c:pt>
                <c:pt idx="258">
                  <c:v>46041</c:v>
                </c:pt>
                <c:pt idx="259">
                  <c:v>46042</c:v>
                </c:pt>
                <c:pt idx="260">
                  <c:v>46043</c:v>
                </c:pt>
                <c:pt idx="261">
                  <c:v>46044</c:v>
                </c:pt>
                <c:pt idx="262">
                  <c:v>46045</c:v>
                </c:pt>
                <c:pt idx="263">
                  <c:v>46048</c:v>
                </c:pt>
                <c:pt idx="264">
                  <c:v>46049</c:v>
                </c:pt>
                <c:pt idx="265">
                  <c:v>46050</c:v>
                </c:pt>
                <c:pt idx="266">
                  <c:v>46051</c:v>
                </c:pt>
                <c:pt idx="267">
                  <c:v>46052</c:v>
                </c:pt>
                <c:pt idx="268">
                  <c:v>46055</c:v>
                </c:pt>
                <c:pt idx="269">
                  <c:v>46056</c:v>
                </c:pt>
                <c:pt idx="270">
                  <c:v>46057</c:v>
                </c:pt>
                <c:pt idx="271">
                  <c:v>46058</c:v>
                </c:pt>
                <c:pt idx="272">
                  <c:v>46059</c:v>
                </c:pt>
                <c:pt idx="273">
                  <c:v>46062</c:v>
                </c:pt>
                <c:pt idx="274">
                  <c:v>46063</c:v>
                </c:pt>
                <c:pt idx="275">
                  <c:v>46064</c:v>
                </c:pt>
                <c:pt idx="276">
                  <c:v>46065</c:v>
                </c:pt>
                <c:pt idx="277">
                  <c:v>46066</c:v>
                </c:pt>
                <c:pt idx="278">
                  <c:v>46069</c:v>
                </c:pt>
                <c:pt idx="279">
                  <c:v>46070</c:v>
                </c:pt>
                <c:pt idx="280">
                  <c:v>46071</c:v>
                </c:pt>
                <c:pt idx="281">
                  <c:v>46072</c:v>
                </c:pt>
                <c:pt idx="282">
                  <c:v>46073</c:v>
                </c:pt>
                <c:pt idx="283">
                  <c:v>46076</c:v>
                </c:pt>
                <c:pt idx="284">
                  <c:v>46077</c:v>
                </c:pt>
                <c:pt idx="285">
                  <c:v>46078</c:v>
                </c:pt>
                <c:pt idx="286">
                  <c:v>46079</c:v>
                </c:pt>
                <c:pt idx="287">
                  <c:v>46080</c:v>
                </c:pt>
                <c:pt idx="288">
                  <c:v>46083</c:v>
                </c:pt>
                <c:pt idx="289">
                  <c:v>46084</c:v>
                </c:pt>
                <c:pt idx="290">
                  <c:v>46085</c:v>
                </c:pt>
                <c:pt idx="291">
                  <c:v>46086</c:v>
                </c:pt>
                <c:pt idx="292">
                  <c:v>46087</c:v>
                </c:pt>
                <c:pt idx="293">
                  <c:v>46090</c:v>
                </c:pt>
                <c:pt idx="294">
                  <c:v>46091</c:v>
                </c:pt>
                <c:pt idx="295">
                  <c:v>46092</c:v>
                </c:pt>
                <c:pt idx="296">
                  <c:v>46093</c:v>
                </c:pt>
                <c:pt idx="297">
                  <c:v>46094</c:v>
                </c:pt>
                <c:pt idx="298">
                  <c:v>46097</c:v>
                </c:pt>
                <c:pt idx="299">
                  <c:v>46098</c:v>
                </c:pt>
                <c:pt idx="300">
                  <c:v>46099</c:v>
                </c:pt>
                <c:pt idx="301">
                  <c:v>46104</c:v>
                </c:pt>
                <c:pt idx="302">
                  <c:v>46105</c:v>
                </c:pt>
                <c:pt idx="303">
                  <c:v>46106</c:v>
                </c:pt>
                <c:pt idx="304">
                  <c:v>46107</c:v>
                </c:pt>
                <c:pt idx="305">
                  <c:v>46108</c:v>
                </c:pt>
                <c:pt idx="306">
                  <c:v>46111</c:v>
                </c:pt>
                <c:pt idx="307">
                  <c:v>46112</c:v>
                </c:pt>
                <c:pt idx="308">
                  <c:v>46113</c:v>
                </c:pt>
                <c:pt idx="309">
                  <c:v>46114</c:v>
                </c:pt>
                <c:pt idx="310">
                  <c:v>46119</c:v>
                </c:pt>
                <c:pt idx="311">
                  <c:v>46120</c:v>
                </c:pt>
                <c:pt idx="312">
                  <c:v>46121</c:v>
                </c:pt>
                <c:pt idx="313">
                  <c:v>46122</c:v>
                </c:pt>
                <c:pt idx="314">
                  <c:v>46125</c:v>
                </c:pt>
                <c:pt idx="315">
                  <c:v>46126</c:v>
                </c:pt>
                <c:pt idx="316">
                  <c:v>46127</c:v>
                </c:pt>
                <c:pt idx="317">
                  <c:v>46128</c:v>
                </c:pt>
                <c:pt idx="318">
                  <c:v>46129</c:v>
                </c:pt>
                <c:pt idx="319">
                  <c:v>46132</c:v>
                </c:pt>
                <c:pt idx="320">
                  <c:v>46133</c:v>
                </c:pt>
                <c:pt idx="321">
                  <c:v>46134</c:v>
                </c:pt>
                <c:pt idx="322">
                  <c:v>46135</c:v>
                </c:pt>
                <c:pt idx="323">
                  <c:v>46136</c:v>
                </c:pt>
                <c:pt idx="324">
                  <c:v>46139</c:v>
                </c:pt>
                <c:pt idx="325">
                  <c:v>46140</c:v>
                </c:pt>
                <c:pt idx="326">
                  <c:v>46141</c:v>
                </c:pt>
                <c:pt idx="327">
                  <c:v>46142</c:v>
                </c:pt>
                <c:pt idx="328">
                  <c:v>46146</c:v>
                </c:pt>
                <c:pt idx="329">
                  <c:v>46147</c:v>
                </c:pt>
                <c:pt idx="330">
                  <c:v>46148</c:v>
                </c:pt>
                <c:pt idx="331">
                  <c:v>46149</c:v>
                </c:pt>
                <c:pt idx="332">
                  <c:v>46150</c:v>
                </c:pt>
                <c:pt idx="333">
                  <c:v>46153</c:v>
                </c:pt>
                <c:pt idx="334">
                  <c:v>46154</c:v>
                </c:pt>
                <c:pt idx="335">
                  <c:v>46155</c:v>
                </c:pt>
                <c:pt idx="336">
                  <c:v>46156</c:v>
                </c:pt>
                <c:pt idx="337">
                  <c:v>46157</c:v>
                </c:pt>
                <c:pt idx="338">
                  <c:v>46160</c:v>
                </c:pt>
              </c:numCache>
            </c:numRef>
          </c:cat>
          <c:val>
            <c:numRef>
              <c:f>'Sterling Bank Stock Price Histo'!$D$2:$D$340</c:f>
              <c:numCache>
                <c:formatCode>0</c:formatCode>
                <c:ptCount val="339"/>
                <c:pt idx="0">
                  <c:v>100</c:v>
                </c:pt>
                <c:pt idx="1">
                  <c:v>100.39367071996608</c:v>
                </c:pt>
                <c:pt idx="2">
                  <c:v>100.45367257691258</c:v>
                </c:pt>
                <c:pt idx="3">
                  <c:v>100.21194001093623</c:v>
                </c:pt>
                <c:pt idx="4">
                  <c:v>101.01820951202431</c:v>
                </c:pt>
                <c:pt idx="5">
                  <c:v>102.27815159002498</c:v>
                </c:pt>
                <c:pt idx="6">
                  <c:v>102.2009274265377</c:v>
                </c:pt>
                <c:pt idx="7">
                  <c:v>102.11970055477731</c:v>
                </c:pt>
                <c:pt idx="8">
                  <c:v>100.42832855237451</c:v>
                </c:pt>
                <c:pt idx="9">
                  <c:v>98.949226081685865</c:v>
                </c:pt>
                <c:pt idx="10">
                  <c:v>99.033651243349738</c:v>
                </c:pt>
                <c:pt idx="11">
                  <c:v>99.199012523146408</c:v>
                </c:pt>
                <c:pt idx="12">
                  <c:v>99.215178424840289</c:v>
                </c:pt>
                <c:pt idx="13">
                  <c:v>99.959149115323939</c:v>
                </c:pt>
                <c:pt idx="14">
                  <c:v>99.666806034572161</c:v>
                </c:pt>
                <c:pt idx="15">
                  <c:v>99.620140077344345</c:v>
                </c:pt>
                <c:pt idx="16">
                  <c:v>100.40550439260889</c:v>
                </c:pt>
                <c:pt idx="17">
                  <c:v>101.20062833797279</c:v>
                </c:pt>
                <c:pt idx="18">
                  <c:v>100.75461227325336</c:v>
                </c:pt>
                <c:pt idx="19">
                  <c:v>101.32738722781343</c:v>
                </c:pt>
                <c:pt idx="20">
                  <c:v>101.5160766403302</c:v>
                </c:pt>
                <c:pt idx="21">
                  <c:v>101.27541986277591</c:v>
                </c:pt>
                <c:pt idx="22">
                  <c:v>101.40546426860828</c:v>
                </c:pt>
                <c:pt idx="23">
                  <c:v>101.55864297140904</c:v>
                </c:pt>
                <c:pt idx="24">
                  <c:v>102.07864614256192</c:v>
                </c:pt>
                <c:pt idx="25">
                  <c:v>102.18066189869484</c:v>
                </c:pt>
                <c:pt idx="26">
                  <c:v>102.66804251283241</c:v>
                </c:pt>
                <c:pt idx="27">
                  <c:v>102.62762775859773</c:v>
                </c:pt>
                <c:pt idx="28">
                  <c:v>103.28994513866721</c:v>
                </c:pt>
                <c:pt idx="29">
                  <c:v>104.49928639368002</c:v>
                </c:pt>
                <c:pt idx="30">
                  <c:v>105.80721251202023</c:v>
                </c:pt>
                <c:pt idx="31">
                  <c:v>104.72358343378872</c:v>
                </c:pt>
                <c:pt idx="32">
                  <c:v>104.61096486203645</c:v>
                </c:pt>
                <c:pt idx="33">
                  <c:v>104.35242673638552</c:v>
                </c:pt>
                <c:pt idx="34">
                  <c:v>105.26203007671823</c:v>
                </c:pt>
                <c:pt idx="35">
                  <c:v>105.22228405582703</c:v>
                </c:pt>
                <c:pt idx="36">
                  <c:v>105.15337544608873</c:v>
                </c:pt>
                <c:pt idx="37">
                  <c:v>104.79436255853113</c:v>
                </c:pt>
                <c:pt idx="38">
                  <c:v>104.4598117428412</c:v>
                </c:pt>
                <c:pt idx="39">
                  <c:v>104.47649130927716</c:v>
                </c:pt>
                <c:pt idx="40">
                  <c:v>104.35676865722417</c:v>
                </c:pt>
                <c:pt idx="41">
                  <c:v>104.49820091347037</c:v>
                </c:pt>
                <c:pt idx="42">
                  <c:v>104.14322950133621</c:v>
                </c:pt>
                <c:pt idx="43">
                  <c:v>103.60932830678462</c:v>
                </c:pt>
                <c:pt idx="44">
                  <c:v>103.15597555886239</c:v>
                </c:pt>
                <c:pt idx="45">
                  <c:v>103.48960565473162</c:v>
                </c:pt>
                <c:pt idx="46">
                  <c:v>103.25494809369322</c:v>
                </c:pt>
                <c:pt idx="47">
                  <c:v>103.33569037607431</c:v>
                </c:pt>
                <c:pt idx="48">
                  <c:v>102.89552815105698</c:v>
                </c:pt>
                <c:pt idx="49">
                  <c:v>102.82054279050212</c:v>
                </c:pt>
                <c:pt idx="50">
                  <c:v>102.94707876922826</c:v>
                </c:pt>
                <c:pt idx="51">
                  <c:v>102.7284126577072</c:v>
                </c:pt>
                <c:pt idx="52">
                  <c:v>102.5383082442028</c:v>
                </c:pt>
                <c:pt idx="53">
                  <c:v>102.12788042350012</c:v>
                </c:pt>
                <c:pt idx="54">
                  <c:v>101.68151545442757</c:v>
                </c:pt>
                <c:pt idx="55">
                  <c:v>101.62689253959145</c:v>
                </c:pt>
                <c:pt idx="56">
                  <c:v>101.72787127445262</c:v>
                </c:pt>
                <c:pt idx="57">
                  <c:v>102.2981651313906</c:v>
                </c:pt>
                <c:pt idx="58">
                  <c:v>102.33876402958941</c:v>
                </c:pt>
                <c:pt idx="59">
                  <c:v>102.23478084057649</c:v>
                </c:pt>
                <c:pt idx="60">
                  <c:v>102.17675610829757</c:v>
                </c:pt>
                <c:pt idx="61">
                  <c:v>102.41346832830428</c:v>
                </c:pt>
                <c:pt idx="62">
                  <c:v>102.2940655052416</c:v>
                </c:pt>
                <c:pt idx="63">
                  <c:v>102.27284049042771</c:v>
                </c:pt>
                <c:pt idx="64">
                  <c:v>102.25988257042489</c:v>
                </c:pt>
                <c:pt idx="65">
                  <c:v>101.00477669442975</c:v>
                </c:pt>
                <c:pt idx="66">
                  <c:v>101.15970961078362</c:v>
                </c:pt>
                <c:pt idx="67">
                  <c:v>100.97582732490962</c:v>
                </c:pt>
                <c:pt idx="68">
                  <c:v>101.55854605353316</c:v>
                </c:pt>
                <c:pt idx="69">
                  <c:v>101.34056805893073</c:v>
                </c:pt>
                <c:pt idx="70">
                  <c:v>101.30788735118988</c:v>
                </c:pt>
                <c:pt idx="71">
                  <c:v>101.33735038545208</c:v>
                </c:pt>
                <c:pt idx="72">
                  <c:v>100.65103613931907</c:v>
                </c:pt>
                <c:pt idx="73">
                  <c:v>101.02951982813747</c:v>
                </c:pt>
                <c:pt idx="74">
                  <c:v>101.51660968864743</c:v>
                </c:pt>
                <c:pt idx="75">
                  <c:v>102.05961147174251</c:v>
                </c:pt>
                <c:pt idx="76">
                  <c:v>102.80491962891307</c:v>
                </c:pt>
                <c:pt idx="77">
                  <c:v>102.49360971985502</c:v>
                </c:pt>
                <c:pt idx="78">
                  <c:v>102.85326226539333</c:v>
                </c:pt>
                <c:pt idx="79">
                  <c:v>102.66624953212894</c:v>
                </c:pt>
                <c:pt idx="80">
                  <c:v>102.53993646451731</c:v>
                </c:pt>
                <c:pt idx="81">
                  <c:v>102.77420635405225</c:v>
                </c:pt>
                <c:pt idx="82">
                  <c:v>103.40991977719742</c:v>
                </c:pt>
                <c:pt idx="83">
                  <c:v>105.0212763812881</c:v>
                </c:pt>
                <c:pt idx="84">
                  <c:v>105.64231643802771</c:v>
                </c:pt>
                <c:pt idx="85">
                  <c:v>105.86529539502467</c:v>
                </c:pt>
                <c:pt idx="86">
                  <c:v>105.38210163312436</c:v>
                </c:pt>
                <c:pt idx="87">
                  <c:v>105.12486220700998</c:v>
                </c:pt>
                <c:pt idx="88">
                  <c:v>105.41132237269693</c:v>
                </c:pt>
                <c:pt idx="89">
                  <c:v>105.69798606592316</c:v>
                </c:pt>
                <c:pt idx="90">
                  <c:v>106.0937114448575</c:v>
                </c:pt>
                <c:pt idx="91">
                  <c:v>106.3289408213635</c:v>
                </c:pt>
                <c:pt idx="92">
                  <c:v>106.3168067033055</c:v>
                </c:pt>
                <c:pt idx="93">
                  <c:v>106.34844069798703</c:v>
                </c:pt>
                <c:pt idx="94">
                  <c:v>106.24050325963891</c:v>
                </c:pt>
                <c:pt idx="95">
                  <c:v>105.81874573924787</c:v>
                </c:pt>
                <c:pt idx="96">
                  <c:v>105.66822258624575</c:v>
                </c:pt>
                <c:pt idx="97">
                  <c:v>106.56411204714395</c:v>
                </c:pt>
                <c:pt idx="98">
                  <c:v>108.16637775447873</c:v>
                </c:pt>
                <c:pt idx="99">
                  <c:v>108.45363264674772</c:v>
                </c:pt>
                <c:pt idx="100">
                  <c:v>108.37170796628111</c:v>
                </c:pt>
                <c:pt idx="101">
                  <c:v>108.29798253811246</c:v>
                </c:pt>
                <c:pt idx="102">
                  <c:v>108.57347160025175</c:v>
                </c:pt>
                <c:pt idx="103">
                  <c:v>108.96232550178746</c:v>
                </c:pt>
                <c:pt idx="104">
                  <c:v>109.30565707703053</c:v>
                </c:pt>
                <c:pt idx="105">
                  <c:v>111.08411948268339</c:v>
                </c:pt>
                <c:pt idx="106">
                  <c:v>111.28193855910644</c:v>
                </c:pt>
                <c:pt idx="107">
                  <c:v>111.12517389489878</c:v>
                </c:pt>
                <c:pt idx="108">
                  <c:v>111.87185828590655</c:v>
                </c:pt>
                <c:pt idx="109">
                  <c:v>111.70635162929609</c:v>
                </c:pt>
                <c:pt idx="110">
                  <c:v>111.36848622225169</c:v>
                </c:pt>
                <c:pt idx="111">
                  <c:v>113.54526171412445</c:v>
                </c:pt>
                <c:pt idx="112">
                  <c:v>114.22850366359263</c:v>
                </c:pt>
                <c:pt idx="113">
                  <c:v>114.49705340582015</c:v>
                </c:pt>
                <c:pt idx="114">
                  <c:v>114.92487798524019</c:v>
                </c:pt>
                <c:pt idx="115">
                  <c:v>116.09871822232458</c:v>
                </c:pt>
                <c:pt idx="116">
                  <c:v>117.52037746798949</c:v>
                </c:pt>
                <c:pt idx="117">
                  <c:v>117.05648974696099</c:v>
                </c:pt>
                <c:pt idx="118">
                  <c:v>116.29734171711725</c:v>
                </c:pt>
                <c:pt idx="119">
                  <c:v>116.2806815342565</c:v>
                </c:pt>
                <c:pt idx="120">
                  <c:v>116.05065664768432</c:v>
                </c:pt>
                <c:pt idx="121">
                  <c:v>116.63087489511061</c:v>
                </c:pt>
                <c:pt idx="122">
                  <c:v>117.24853251798262</c:v>
                </c:pt>
                <c:pt idx="123">
                  <c:v>117.26119968435786</c:v>
                </c:pt>
                <c:pt idx="124">
                  <c:v>117.62134651106308</c:v>
                </c:pt>
                <c:pt idx="125">
                  <c:v>117.90440485930722</c:v>
                </c:pt>
                <c:pt idx="126">
                  <c:v>118.22979693572813</c:v>
                </c:pt>
                <c:pt idx="127">
                  <c:v>120.61119513890948</c:v>
                </c:pt>
                <c:pt idx="128">
                  <c:v>122.26148365373415</c:v>
                </c:pt>
                <c:pt idx="129">
                  <c:v>122.78481110802912</c:v>
                </c:pt>
                <c:pt idx="130">
                  <c:v>124.99215449794893</c:v>
                </c:pt>
                <c:pt idx="131">
                  <c:v>126.26833032015656</c:v>
                </c:pt>
                <c:pt idx="132">
                  <c:v>127.53000722813519</c:v>
                </c:pt>
                <c:pt idx="133">
                  <c:v>127.76370530220254</c:v>
                </c:pt>
                <c:pt idx="134">
                  <c:v>128.36940325919309</c:v>
                </c:pt>
                <c:pt idx="135">
                  <c:v>128.47185514576739</c:v>
                </c:pt>
                <c:pt idx="136">
                  <c:v>129.094581573547</c:v>
                </c:pt>
                <c:pt idx="137">
                  <c:v>130.30893348274193</c:v>
                </c:pt>
                <c:pt idx="138">
                  <c:v>131.00052006132188</c:v>
                </c:pt>
                <c:pt idx="139">
                  <c:v>133.66223383686048</c:v>
                </c:pt>
                <c:pt idx="140">
                  <c:v>134.98592849360352</c:v>
                </c:pt>
                <c:pt idx="141">
                  <c:v>135.55275269058561</c:v>
                </c:pt>
                <c:pt idx="142">
                  <c:v>136.90914743864468</c:v>
                </c:pt>
                <c:pt idx="143">
                  <c:v>139.63129920157112</c:v>
                </c:pt>
                <c:pt idx="144">
                  <c:v>140.33357582185874</c:v>
                </c:pt>
                <c:pt idx="145">
                  <c:v>141.31969582518497</c:v>
                </c:pt>
                <c:pt idx="146">
                  <c:v>142.05319938507546</c:v>
                </c:pt>
                <c:pt idx="147">
                  <c:v>141.26412311516538</c:v>
                </c:pt>
                <c:pt idx="148">
                  <c:v>141.45015697788355</c:v>
                </c:pt>
                <c:pt idx="149">
                  <c:v>141.55425646834749</c:v>
                </c:pt>
                <c:pt idx="150">
                  <c:v>141.36904640757416</c:v>
                </c:pt>
                <c:pt idx="151">
                  <c:v>140.88663768046837</c:v>
                </c:pt>
                <c:pt idx="152">
                  <c:v>140.17057933823313</c:v>
                </c:pt>
                <c:pt idx="153">
                  <c:v>140.26194381980875</c:v>
                </c:pt>
                <c:pt idx="154">
                  <c:v>138.21794581786767</c:v>
                </c:pt>
                <c:pt idx="155">
                  <c:v>137.20303151362268</c:v>
                </c:pt>
                <c:pt idx="156">
                  <c:v>136.00721999408026</c:v>
                </c:pt>
                <c:pt idx="157">
                  <c:v>136.658217366249</c:v>
                </c:pt>
                <c:pt idx="158">
                  <c:v>137.08040132529379</c:v>
                </c:pt>
                <c:pt idx="159">
                  <c:v>137.39209890585531</c:v>
                </c:pt>
                <c:pt idx="160">
                  <c:v>136.89530756597151</c:v>
                </c:pt>
                <c:pt idx="161">
                  <c:v>136.22508168723169</c:v>
                </c:pt>
                <c:pt idx="162">
                  <c:v>135.97138945537387</c:v>
                </c:pt>
                <c:pt idx="163">
                  <c:v>135.41577865662907</c:v>
                </c:pt>
                <c:pt idx="164">
                  <c:v>134.46157370982442</c:v>
                </c:pt>
                <c:pt idx="165">
                  <c:v>133.89896544044234</c:v>
                </c:pt>
                <c:pt idx="166">
                  <c:v>134.69648325734002</c:v>
                </c:pt>
                <c:pt idx="167">
                  <c:v>135.09843076390476</c:v>
                </c:pt>
                <c:pt idx="168">
                  <c:v>135.48742035046666</c:v>
                </c:pt>
                <c:pt idx="169">
                  <c:v>136.0391253588142</c:v>
                </c:pt>
                <c:pt idx="170">
                  <c:v>136.3220674056073</c:v>
                </c:pt>
                <c:pt idx="171">
                  <c:v>136.21389736435714</c:v>
                </c:pt>
                <c:pt idx="172">
                  <c:v>137.29289376812244</c:v>
                </c:pt>
                <c:pt idx="173">
                  <c:v>137.18413252782949</c:v>
                </c:pt>
                <c:pt idx="174">
                  <c:v>137.65849707123871</c:v>
                </c:pt>
                <c:pt idx="175">
                  <c:v>137.87840373157084</c:v>
                </c:pt>
                <c:pt idx="176">
                  <c:v>137.47346146264195</c:v>
                </c:pt>
                <c:pt idx="177">
                  <c:v>137.13704982373548</c:v>
                </c:pt>
                <c:pt idx="178">
                  <c:v>136.58596508979343</c:v>
                </c:pt>
                <c:pt idx="179">
                  <c:v>136.3790454248269</c:v>
                </c:pt>
                <c:pt idx="180">
                  <c:v>136.80683123709662</c:v>
                </c:pt>
                <c:pt idx="181">
                  <c:v>137.7522844997109</c:v>
                </c:pt>
                <c:pt idx="182">
                  <c:v>137.98929716513274</c:v>
                </c:pt>
                <c:pt idx="183">
                  <c:v>138.31193677387915</c:v>
                </c:pt>
                <c:pt idx="184">
                  <c:v>138.57263616816184</c:v>
                </c:pt>
                <c:pt idx="185">
                  <c:v>139.15861133741433</c:v>
                </c:pt>
                <c:pt idx="186">
                  <c:v>140.35913306572368</c:v>
                </c:pt>
                <c:pt idx="187">
                  <c:v>140.52633578516173</c:v>
                </c:pt>
                <c:pt idx="188">
                  <c:v>141.22784675423003</c:v>
                </c:pt>
                <c:pt idx="189">
                  <c:v>141.69811167149027</c:v>
                </c:pt>
                <c:pt idx="190">
                  <c:v>142.45769583177537</c:v>
                </c:pt>
                <c:pt idx="191">
                  <c:v>143.16437252362712</c:v>
                </c:pt>
                <c:pt idx="192">
                  <c:v>143.15831515638573</c:v>
                </c:pt>
                <c:pt idx="193">
                  <c:v>143.18860199259277</c:v>
                </c:pt>
                <c:pt idx="194">
                  <c:v>143.78256319481636</c:v>
                </c:pt>
                <c:pt idx="195">
                  <c:v>144.38609988317518</c:v>
                </c:pt>
                <c:pt idx="196">
                  <c:v>145.31944810309426</c:v>
                </c:pt>
                <c:pt idx="197">
                  <c:v>146.78882001904628</c:v>
                </c:pt>
                <c:pt idx="198">
                  <c:v>148.99790793073163</c:v>
                </c:pt>
                <c:pt idx="199">
                  <c:v>149.72833919395728</c:v>
                </c:pt>
                <c:pt idx="200">
                  <c:v>150.84785696162072</c:v>
                </c:pt>
                <c:pt idx="201">
                  <c:v>150.70357531982415</c:v>
                </c:pt>
                <c:pt idx="202">
                  <c:v>150.56502152449107</c:v>
                </c:pt>
                <c:pt idx="203">
                  <c:v>149.50643602538241</c:v>
                </c:pt>
                <c:pt idx="204">
                  <c:v>148.94029994531894</c:v>
                </c:pt>
                <c:pt idx="205">
                  <c:v>149.37607179055971</c:v>
                </c:pt>
                <c:pt idx="206">
                  <c:v>149.00066039840613</c:v>
                </c:pt>
                <c:pt idx="207">
                  <c:v>147.92534687392362</c:v>
                </c:pt>
                <c:pt idx="208">
                  <c:v>146.16516317965841</c:v>
                </c:pt>
                <c:pt idx="209">
                  <c:v>145.4025454898588</c:v>
                </c:pt>
                <c:pt idx="210">
                  <c:v>144.91626973950608</c:v>
                </c:pt>
                <c:pt idx="211">
                  <c:v>144.2449971477069</c:v>
                </c:pt>
                <c:pt idx="212">
                  <c:v>136.97141717388638</c:v>
                </c:pt>
                <c:pt idx="213">
                  <c:v>140.92244883559957</c:v>
                </c:pt>
                <c:pt idx="214">
                  <c:v>142.45102788191605</c:v>
                </c:pt>
                <c:pt idx="215">
                  <c:v>142.58134365780083</c:v>
                </c:pt>
                <c:pt idx="216">
                  <c:v>140.68576569095563</c:v>
                </c:pt>
                <c:pt idx="217">
                  <c:v>140.51785547102378</c:v>
                </c:pt>
                <c:pt idx="218">
                  <c:v>140.18785010371181</c:v>
                </c:pt>
                <c:pt idx="219">
                  <c:v>139.74300674529033</c:v>
                </c:pt>
                <c:pt idx="220">
                  <c:v>139.3590956554236</c:v>
                </c:pt>
                <c:pt idx="221">
                  <c:v>139.18822944027792</c:v>
                </c:pt>
                <c:pt idx="222">
                  <c:v>139.33217186950898</c:v>
                </c:pt>
                <c:pt idx="223">
                  <c:v>138.65883492695397</c:v>
                </c:pt>
                <c:pt idx="224">
                  <c:v>138.82441911786515</c:v>
                </c:pt>
                <c:pt idx="225">
                  <c:v>139.09703941087886</c:v>
                </c:pt>
                <c:pt idx="226">
                  <c:v>138.79640985174083</c:v>
                </c:pt>
                <c:pt idx="227">
                  <c:v>140.4614880344221</c:v>
                </c:pt>
                <c:pt idx="228">
                  <c:v>140.84481761703367</c:v>
                </c:pt>
                <c:pt idx="229">
                  <c:v>140.99240415839716</c:v>
                </c:pt>
                <c:pt idx="230">
                  <c:v>142.5081028190115</c:v>
                </c:pt>
                <c:pt idx="231">
                  <c:v>142.88400849233196</c:v>
                </c:pt>
                <c:pt idx="232">
                  <c:v>142.41138847068825</c:v>
                </c:pt>
                <c:pt idx="233">
                  <c:v>142.33551146567547</c:v>
                </c:pt>
                <c:pt idx="234">
                  <c:v>143.39056915410271</c:v>
                </c:pt>
                <c:pt idx="235">
                  <c:v>144.82751234879117</c:v>
                </c:pt>
                <c:pt idx="236">
                  <c:v>144.83201903001876</c:v>
                </c:pt>
                <c:pt idx="237">
                  <c:v>144.85259469506437</c:v>
                </c:pt>
                <c:pt idx="238">
                  <c:v>145.22446858474896</c:v>
                </c:pt>
                <c:pt idx="239">
                  <c:v>145.72865475856111</c:v>
                </c:pt>
                <c:pt idx="240">
                  <c:v>147.37078278823813</c:v>
                </c:pt>
                <c:pt idx="241">
                  <c:v>147.76008251200278</c:v>
                </c:pt>
                <c:pt idx="242">
                  <c:v>148.62754595991049</c:v>
                </c:pt>
                <c:pt idx="243">
                  <c:v>148.80754183896241</c:v>
                </c:pt>
                <c:pt idx="244">
                  <c:v>149.63105303016647</c:v>
                </c:pt>
                <c:pt idx="245">
                  <c:v>150.25635747344401</c:v>
                </c:pt>
                <c:pt idx="246">
                  <c:v>150.81684324134471</c:v>
                </c:pt>
                <c:pt idx="247">
                  <c:v>151.66907119916681</c:v>
                </c:pt>
                <c:pt idx="248">
                  <c:v>154.31089742657841</c:v>
                </c:pt>
                <c:pt idx="249">
                  <c:v>155.02118915519983</c:v>
                </c:pt>
                <c:pt idx="250">
                  <c:v>155.64213229406357</c:v>
                </c:pt>
                <c:pt idx="251">
                  <c:v>155.85030219962871</c:v>
                </c:pt>
                <c:pt idx="252">
                  <c:v>157.29585170169372</c:v>
                </c:pt>
                <c:pt idx="253">
                  <c:v>158.2132860063962</c:v>
                </c:pt>
                <c:pt idx="254">
                  <c:v>160.72598854779611</c:v>
                </c:pt>
                <c:pt idx="255">
                  <c:v>161.63183147454541</c:v>
                </c:pt>
                <c:pt idx="256">
                  <c:v>160.93920787469372</c:v>
                </c:pt>
                <c:pt idx="257">
                  <c:v>161.00916319749129</c:v>
                </c:pt>
                <c:pt idx="258">
                  <c:v>160.99270654216983</c:v>
                </c:pt>
                <c:pt idx="259">
                  <c:v>161.1325687288271</c:v>
                </c:pt>
                <c:pt idx="260">
                  <c:v>161.14301647584506</c:v>
                </c:pt>
                <c:pt idx="261">
                  <c:v>160.29962742830162</c:v>
                </c:pt>
                <c:pt idx="262">
                  <c:v>160.41089884157941</c:v>
                </c:pt>
                <c:pt idx="263">
                  <c:v>160.41610333151323</c:v>
                </c:pt>
                <c:pt idx="264">
                  <c:v>160.60630466289345</c:v>
                </c:pt>
                <c:pt idx="265">
                  <c:v>160.0738087775419</c:v>
                </c:pt>
                <c:pt idx="266">
                  <c:v>160.42554313262224</c:v>
                </c:pt>
                <c:pt idx="267">
                  <c:v>160.27345960181873</c:v>
                </c:pt>
                <c:pt idx="268">
                  <c:v>160.28725101555395</c:v>
                </c:pt>
                <c:pt idx="269">
                  <c:v>160.7882679748254</c:v>
                </c:pt>
                <c:pt idx="270">
                  <c:v>162.85129095579828</c:v>
                </c:pt>
                <c:pt idx="271">
                  <c:v>164.7655837644725</c:v>
                </c:pt>
                <c:pt idx="272">
                  <c:v>166.43462588827657</c:v>
                </c:pt>
                <c:pt idx="273">
                  <c:v>168.59064157113957</c:v>
                </c:pt>
                <c:pt idx="274">
                  <c:v>171.35657113859315</c:v>
                </c:pt>
                <c:pt idx="275">
                  <c:v>172.69246775590727</c:v>
                </c:pt>
                <c:pt idx="276">
                  <c:v>173.12016634208871</c:v>
                </c:pt>
                <c:pt idx="277">
                  <c:v>176.69396455558211</c:v>
                </c:pt>
                <c:pt idx="278">
                  <c:v>184.41684611011382</c:v>
                </c:pt>
                <c:pt idx="279">
                  <c:v>183.52651973529015</c:v>
                </c:pt>
                <c:pt idx="280">
                  <c:v>184.558724188589</c:v>
                </c:pt>
                <c:pt idx="281">
                  <c:v>187.12278351240849</c:v>
                </c:pt>
                <c:pt idx="282">
                  <c:v>188.97992384968657</c:v>
                </c:pt>
                <c:pt idx="283">
                  <c:v>190.21446375242365</c:v>
                </c:pt>
                <c:pt idx="284">
                  <c:v>188.49033350797936</c:v>
                </c:pt>
                <c:pt idx="285">
                  <c:v>188.37946914978019</c:v>
                </c:pt>
                <c:pt idx="286">
                  <c:v>187.60180980564672</c:v>
                </c:pt>
                <c:pt idx="287">
                  <c:v>186.88359019477974</c:v>
                </c:pt>
                <c:pt idx="288">
                  <c:v>189.4882096496477</c:v>
                </c:pt>
                <c:pt idx="289">
                  <c:v>190.56180772772746</c:v>
                </c:pt>
                <c:pt idx="290">
                  <c:v>190.4079796751584</c:v>
                </c:pt>
                <c:pt idx="291">
                  <c:v>190.74131901740006</c:v>
                </c:pt>
                <c:pt idx="292">
                  <c:v>190.89732772217602</c:v>
                </c:pt>
                <c:pt idx="293">
                  <c:v>191.11909520572468</c:v>
                </c:pt>
                <c:pt idx="294">
                  <c:v>190.02308971474548</c:v>
                </c:pt>
                <c:pt idx="295">
                  <c:v>189.86068443016262</c:v>
                </c:pt>
                <c:pt idx="296">
                  <c:v>190.83975850391366</c:v>
                </c:pt>
                <c:pt idx="297">
                  <c:v>192.29214071622698</c:v>
                </c:pt>
                <c:pt idx="298">
                  <c:v>195.26518378439883</c:v>
                </c:pt>
                <c:pt idx="299">
                  <c:v>196.31642290851707</c:v>
                </c:pt>
                <c:pt idx="300">
                  <c:v>194.95692678843039</c:v>
                </c:pt>
                <c:pt idx="301">
                  <c:v>192.8801608526602</c:v>
                </c:pt>
                <c:pt idx="302">
                  <c:v>194.51987562722829</c:v>
                </c:pt>
                <c:pt idx="303">
                  <c:v>194.73296896088723</c:v>
                </c:pt>
                <c:pt idx="304">
                  <c:v>194.76411836618948</c:v>
                </c:pt>
                <c:pt idx="305">
                  <c:v>194.72067008244028</c:v>
                </c:pt>
                <c:pt idx="306">
                  <c:v>194.30526068291826</c:v>
                </c:pt>
                <c:pt idx="307">
                  <c:v>195.08384074687243</c:v>
                </c:pt>
                <c:pt idx="308">
                  <c:v>195.48679619934609</c:v>
                </c:pt>
                <c:pt idx="309">
                  <c:v>195.48227982633094</c:v>
                </c:pt>
                <c:pt idx="310">
                  <c:v>195.79648757987729</c:v>
                </c:pt>
                <c:pt idx="311">
                  <c:v>196.34158278909101</c:v>
                </c:pt>
                <c:pt idx="312">
                  <c:v>196.90011081589927</c:v>
                </c:pt>
                <c:pt idx="313">
                  <c:v>197.48995300839871</c:v>
                </c:pt>
                <c:pt idx="314">
                  <c:v>198.18527092519935</c:v>
                </c:pt>
                <c:pt idx="315">
                  <c:v>199.56741675287512</c:v>
                </c:pt>
                <c:pt idx="316">
                  <c:v>202.8713859081796</c:v>
                </c:pt>
                <c:pt idx="317">
                  <c:v>205.36957015177529</c:v>
                </c:pt>
                <c:pt idx="318">
                  <c:v>210.47417652273003</c:v>
                </c:pt>
                <c:pt idx="319">
                  <c:v>211.3931712052339</c:v>
                </c:pt>
                <c:pt idx="320">
                  <c:v>211.52965095802352</c:v>
                </c:pt>
                <c:pt idx="321">
                  <c:v>212.81896884419811</c:v>
                </c:pt>
                <c:pt idx="322">
                  <c:v>215.96955576916255</c:v>
                </c:pt>
                <c:pt idx="323">
                  <c:v>218.76722594096111</c:v>
                </c:pt>
                <c:pt idx="324">
                  <c:v>216.71059953979514</c:v>
                </c:pt>
                <c:pt idx="325">
                  <c:v>221.55620257929479</c:v>
                </c:pt>
                <c:pt idx="326">
                  <c:v>229.89461925521715</c:v>
                </c:pt>
                <c:pt idx="327">
                  <c:v>234.81050713829231</c:v>
                </c:pt>
                <c:pt idx="328">
                  <c:v>235.66450869324274</c:v>
                </c:pt>
                <c:pt idx="329">
                  <c:v>234.39513650592062</c:v>
                </c:pt>
                <c:pt idx="330">
                  <c:v>235.24829487535101</c:v>
                </c:pt>
                <c:pt idx="331">
                  <c:v>232.34569171935604</c:v>
                </c:pt>
                <c:pt idx="332">
                  <c:v>237.23153506091387</c:v>
                </c:pt>
                <c:pt idx="333">
                  <c:v>242.76527440261276</c:v>
                </c:pt>
                <c:pt idx="334">
                  <c:v>244.63202899317639</c:v>
                </c:pt>
                <c:pt idx="335">
                  <c:v>244.72557412695895</c:v>
                </c:pt>
                <c:pt idx="336">
                  <c:v>244.4686642216225</c:v>
                </c:pt>
                <c:pt idx="337">
                  <c:v>242.61541029116654</c:v>
                </c:pt>
                <c:pt idx="338">
                  <c:v>242.46649597490369</c:v>
                </c:pt>
              </c:numCache>
            </c:numRef>
          </c:val>
          <c:smooth val="1"/>
          <c:extLst>
            <c:ext xmlns:c16="http://schemas.microsoft.com/office/drawing/2014/chart" uri="{C3380CC4-5D6E-409C-BE32-E72D297353CC}">
              <c16:uniqueId val="{00000000-25AC-4DCE-A187-AAC4DEB94208}"/>
            </c:ext>
          </c:extLst>
        </c:ser>
        <c:ser>
          <c:idx val="1"/>
          <c:order val="1"/>
          <c:tx>
            <c:strRef>
              <c:f>'Sterling Bank Stock Price Histo'!$E$1</c:f>
              <c:strCache>
                <c:ptCount val="1"/>
                <c:pt idx="0">
                  <c:v>STERLING</c:v>
                </c:pt>
              </c:strCache>
            </c:strRef>
          </c:tx>
          <c:spPr>
            <a:ln w="15875" cap="rnd">
              <a:solidFill>
                <a:srgbClr val="AA7900"/>
              </a:solidFill>
              <a:round/>
            </a:ln>
            <a:effectLst/>
          </c:spPr>
          <c:marker>
            <c:symbol val="none"/>
          </c:marker>
          <c:cat>
            <c:numRef>
              <c:f>'Sterling Bank Stock Price Histo'!$A$2:$A$340</c:f>
              <c:numCache>
                <c:formatCode>[$-409]dd\-mmm\-yy;@</c:formatCode>
                <c:ptCount val="339"/>
                <c:pt idx="0">
                  <c:v>45659</c:v>
                </c:pt>
                <c:pt idx="1">
                  <c:v>45660</c:v>
                </c:pt>
                <c:pt idx="2">
                  <c:v>45663</c:v>
                </c:pt>
                <c:pt idx="3">
                  <c:v>45664</c:v>
                </c:pt>
                <c:pt idx="4">
                  <c:v>45665</c:v>
                </c:pt>
                <c:pt idx="5">
                  <c:v>45666</c:v>
                </c:pt>
                <c:pt idx="6">
                  <c:v>45667</c:v>
                </c:pt>
                <c:pt idx="7">
                  <c:v>45670</c:v>
                </c:pt>
                <c:pt idx="8">
                  <c:v>45671</c:v>
                </c:pt>
                <c:pt idx="9">
                  <c:v>45672</c:v>
                </c:pt>
                <c:pt idx="10">
                  <c:v>45673</c:v>
                </c:pt>
                <c:pt idx="11">
                  <c:v>45674</c:v>
                </c:pt>
                <c:pt idx="12">
                  <c:v>45677</c:v>
                </c:pt>
                <c:pt idx="13">
                  <c:v>45678</c:v>
                </c:pt>
                <c:pt idx="14">
                  <c:v>45679</c:v>
                </c:pt>
                <c:pt idx="15">
                  <c:v>45680</c:v>
                </c:pt>
                <c:pt idx="16">
                  <c:v>45681</c:v>
                </c:pt>
                <c:pt idx="17">
                  <c:v>45684</c:v>
                </c:pt>
                <c:pt idx="18">
                  <c:v>45685</c:v>
                </c:pt>
                <c:pt idx="19">
                  <c:v>45686</c:v>
                </c:pt>
                <c:pt idx="20">
                  <c:v>45687</c:v>
                </c:pt>
                <c:pt idx="21">
                  <c:v>45688</c:v>
                </c:pt>
                <c:pt idx="22">
                  <c:v>45691</c:v>
                </c:pt>
                <c:pt idx="23">
                  <c:v>45692</c:v>
                </c:pt>
                <c:pt idx="24">
                  <c:v>45693</c:v>
                </c:pt>
                <c:pt idx="25">
                  <c:v>45694</c:v>
                </c:pt>
                <c:pt idx="26">
                  <c:v>45695</c:v>
                </c:pt>
                <c:pt idx="27">
                  <c:v>45698</c:v>
                </c:pt>
                <c:pt idx="28">
                  <c:v>45699</c:v>
                </c:pt>
                <c:pt idx="29">
                  <c:v>45700</c:v>
                </c:pt>
                <c:pt idx="30">
                  <c:v>45701</c:v>
                </c:pt>
                <c:pt idx="31">
                  <c:v>45702</c:v>
                </c:pt>
                <c:pt idx="32">
                  <c:v>45705</c:v>
                </c:pt>
                <c:pt idx="33">
                  <c:v>45706</c:v>
                </c:pt>
                <c:pt idx="34">
                  <c:v>45707</c:v>
                </c:pt>
                <c:pt idx="35">
                  <c:v>45708</c:v>
                </c:pt>
                <c:pt idx="36">
                  <c:v>45709</c:v>
                </c:pt>
                <c:pt idx="37">
                  <c:v>45712</c:v>
                </c:pt>
                <c:pt idx="38">
                  <c:v>45713</c:v>
                </c:pt>
                <c:pt idx="39">
                  <c:v>45714</c:v>
                </c:pt>
                <c:pt idx="40">
                  <c:v>45715</c:v>
                </c:pt>
                <c:pt idx="41">
                  <c:v>45716</c:v>
                </c:pt>
                <c:pt idx="42">
                  <c:v>45719</c:v>
                </c:pt>
                <c:pt idx="43">
                  <c:v>45720</c:v>
                </c:pt>
                <c:pt idx="44">
                  <c:v>45721</c:v>
                </c:pt>
                <c:pt idx="45">
                  <c:v>45722</c:v>
                </c:pt>
                <c:pt idx="46">
                  <c:v>45723</c:v>
                </c:pt>
                <c:pt idx="47">
                  <c:v>45726</c:v>
                </c:pt>
                <c:pt idx="48">
                  <c:v>45727</c:v>
                </c:pt>
                <c:pt idx="49">
                  <c:v>45728</c:v>
                </c:pt>
                <c:pt idx="50">
                  <c:v>45729</c:v>
                </c:pt>
                <c:pt idx="51">
                  <c:v>45730</c:v>
                </c:pt>
                <c:pt idx="52">
                  <c:v>45733</c:v>
                </c:pt>
                <c:pt idx="53">
                  <c:v>45734</c:v>
                </c:pt>
                <c:pt idx="54">
                  <c:v>45735</c:v>
                </c:pt>
                <c:pt idx="55">
                  <c:v>45736</c:v>
                </c:pt>
                <c:pt idx="56">
                  <c:v>45737</c:v>
                </c:pt>
                <c:pt idx="57">
                  <c:v>45740</c:v>
                </c:pt>
                <c:pt idx="58">
                  <c:v>45741</c:v>
                </c:pt>
                <c:pt idx="59">
                  <c:v>45742</c:v>
                </c:pt>
                <c:pt idx="60">
                  <c:v>45743</c:v>
                </c:pt>
                <c:pt idx="61">
                  <c:v>45744</c:v>
                </c:pt>
                <c:pt idx="62">
                  <c:v>45749</c:v>
                </c:pt>
                <c:pt idx="63">
                  <c:v>45750</c:v>
                </c:pt>
                <c:pt idx="64">
                  <c:v>45751</c:v>
                </c:pt>
                <c:pt idx="65">
                  <c:v>45754</c:v>
                </c:pt>
                <c:pt idx="66">
                  <c:v>45755</c:v>
                </c:pt>
                <c:pt idx="67">
                  <c:v>45756</c:v>
                </c:pt>
                <c:pt idx="68">
                  <c:v>45757</c:v>
                </c:pt>
                <c:pt idx="69">
                  <c:v>45758</c:v>
                </c:pt>
                <c:pt idx="70">
                  <c:v>45761</c:v>
                </c:pt>
                <c:pt idx="71">
                  <c:v>45762</c:v>
                </c:pt>
                <c:pt idx="72">
                  <c:v>45763</c:v>
                </c:pt>
                <c:pt idx="73">
                  <c:v>45764</c:v>
                </c:pt>
                <c:pt idx="74">
                  <c:v>45769</c:v>
                </c:pt>
                <c:pt idx="75">
                  <c:v>45770</c:v>
                </c:pt>
                <c:pt idx="76">
                  <c:v>45771</c:v>
                </c:pt>
                <c:pt idx="77">
                  <c:v>45772</c:v>
                </c:pt>
                <c:pt idx="78">
                  <c:v>45775</c:v>
                </c:pt>
                <c:pt idx="79">
                  <c:v>45776</c:v>
                </c:pt>
                <c:pt idx="80">
                  <c:v>45777</c:v>
                </c:pt>
                <c:pt idx="81">
                  <c:v>45779</c:v>
                </c:pt>
                <c:pt idx="82">
                  <c:v>45782</c:v>
                </c:pt>
                <c:pt idx="83">
                  <c:v>45783</c:v>
                </c:pt>
                <c:pt idx="84">
                  <c:v>45784</c:v>
                </c:pt>
                <c:pt idx="85">
                  <c:v>45785</c:v>
                </c:pt>
                <c:pt idx="86">
                  <c:v>45786</c:v>
                </c:pt>
                <c:pt idx="87">
                  <c:v>45789</c:v>
                </c:pt>
                <c:pt idx="88">
                  <c:v>45790</c:v>
                </c:pt>
                <c:pt idx="89">
                  <c:v>45791</c:v>
                </c:pt>
                <c:pt idx="90">
                  <c:v>45792</c:v>
                </c:pt>
                <c:pt idx="91">
                  <c:v>45793</c:v>
                </c:pt>
                <c:pt idx="92">
                  <c:v>45796</c:v>
                </c:pt>
                <c:pt idx="93">
                  <c:v>45797</c:v>
                </c:pt>
                <c:pt idx="94">
                  <c:v>45798</c:v>
                </c:pt>
                <c:pt idx="95">
                  <c:v>45799</c:v>
                </c:pt>
                <c:pt idx="96">
                  <c:v>45800</c:v>
                </c:pt>
                <c:pt idx="97">
                  <c:v>45803</c:v>
                </c:pt>
                <c:pt idx="98">
                  <c:v>45804</c:v>
                </c:pt>
                <c:pt idx="99">
                  <c:v>45805</c:v>
                </c:pt>
                <c:pt idx="100">
                  <c:v>45806</c:v>
                </c:pt>
                <c:pt idx="101">
                  <c:v>45807</c:v>
                </c:pt>
                <c:pt idx="102">
                  <c:v>45810</c:v>
                </c:pt>
                <c:pt idx="103">
                  <c:v>45811</c:v>
                </c:pt>
                <c:pt idx="104">
                  <c:v>45812</c:v>
                </c:pt>
                <c:pt idx="105">
                  <c:v>45813</c:v>
                </c:pt>
                <c:pt idx="106">
                  <c:v>45818</c:v>
                </c:pt>
                <c:pt idx="107">
                  <c:v>45819</c:v>
                </c:pt>
                <c:pt idx="108">
                  <c:v>45821</c:v>
                </c:pt>
                <c:pt idx="109">
                  <c:v>45824</c:v>
                </c:pt>
                <c:pt idx="110">
                  <c:v>45825</c:v>
                </c:pt>
                <c:pt idx="111">
                  <c:v>45826</c:v>
                </c:pt>
                <c:pt idx="112">
                  <c:v>45827</c:v>
                </c:pt>
                <c:pt idx="113">
                  <c:v>45828</c:v>
                </c:pt>
                <c:pt idx="114">
                  <c:v>45831</c:v>
                </c:pt>
                <c:pt idx="115">
                  <c:v>45832</c:v>
                </c:pt>
                <c:pt idx="116">
                  <c:v>45833</c:v>
                </c:pt>
                <c:pt idx="117">
                  <c:v>45834</c:v>
                </c:pt>
                <c:pt idx="118">
                  <c:v>45835</c:v>
                </c:pt>
                <c:pt idx="119">
                  <c:v>45838</c:v>
                </c:pt>
                <c:pt idx="120">
                  <c:v>45839</c:v>
                </c:pt>
                <c:pt idx="121">
                  <c:v>45840</c:v>
                </c:pt>
                <c:pt idx="122">
                  <c:v>45841</c:v>
                </c:pt>
                <c:pt idx="123">
                  <c:v>45842</c:v>
                </c:pt>
                <c:pt idx="124">
                  <c:v>45845</c:v>
                </c:pt>
                <c:pt idx="125">
                  <c:v>45846</c:v>
                </c:pt>
                <c:pt idx="126">
                  <c:v>45847</c:v>
                </c:pt>
                <c:pt idx="127">
                  <c:v>45848</c:v>
                </c:pt>
                <c:pt idx="128">
                  <c:v>45849</c:v>
                </c:pt>
                <c:pt idx="129">
                  <c:v>45852</c:v>
                </c:pt>
                <c:pt idx="130">
                  <c:v>45854</c:v>
                </c:pt>
                <c:pt idx="131">
                  <c:v>45855</c:v>
                </c:pt>
                <c:pt idx="132">
                  <c:v>45856</c:v>
                </c:pt>
                <c:pt idx="133">
                  <c:v>45859</c:v>
                </c:pt>
                <c:pt idx="134">
                  <c:v>45860</c:v>
                </c:pt>
                <c:pt idx="135">
                  <c:v>45861</c:v>
                </c:pt>
                <c:pt idx="136">
                  <c:v>45862</c:v>
                </c:pt>
                <c:pt idx="137">
                  <c:v>45863</c:v>
                </c:pt>
                <c:pt idx="138">
                  <c:v>45866</c:v>
                </c:pt>
                <c:pt idx="139">
                  <c:v>45867</c:v>
                </c:pt>
                <c:pt idx="140">
                  <c:v>45868</c:v>
                </c:pt>
                <c:pt idx="141">
                  <c:v>45869</c:v>
                </c:pt>
                <c:pt idx="142">
                  <c:v>45870</c:v>
                </c:pt>
                <c:pt idx="143">
                  <c:v>45873</c:v>
                </c:pt>
                <c:pt idx="144">
                  <c:v>45874</c:v>
                </c:pt>
                <c:pt idx="145">
                  <c:v>45875</c:v>
                </c:pt>
                <c:pt idx="146">
                  <c:v>45876</c:v>
                </c:pt>
                <c:pt idx="147">
                  <c:v>45877</c:v>
                </c:pt>
                <c:pt idx="148">
                  <c:v>45880</c:v>
                </c:pt>
                <c:pt idx="149">
                  <c:v>45881</c:v>
                </c:pt>
                <c:pt idx="150">
                  <c:v>45882</c:v>
                </c:pt>
                <c:pt idx="151">
                  <c:v>45883</c:v>
                </c:pt>
                <c:pt idx="152">
                  <c:v>45884</c:v>
                </c:pt>
                <c:pt idx="153">
                  <c:v>45887</c:v>
                </c:pt>
                <c:pt idx="154">
                  <c:v>45888</c:v>
                </c:pt>
                <c:pt idx="155">
                  <c:v>45889</c:v>
                </c:pt>
                <c:pt idx="156">
                  <c:v>45890</c:v>
                </c:pt>
                <c:pt idx="157">
                  <c:v>45891</c:v>
                </c:pt>
                <c:pt idx="158">
                  <c:v>45894</c:v>
                </c:pt>
                <c:pt idx="159">
                  <c:v>45895</c:v>
                </c:pt>
                <c:pt idx="160">
                  <c:v>45896</c:v>
                </c:pt>
                <c:pt idx="161">
                  <c:v>45897</c:v>
                </c:pt>
                <c:pt idx="162">
                  <c:v>45898</c:v>
                </c:pt>
                <c:pt idx="163">
                  <c:v>45901</c:v>
                </c:pt>
                <c:pt idx="164">
                  <c:v>45902</c:v>
                </c:pt>
                <c:pt idx="165">
                  <c:v>45903</c:v>
                </c:pt>
                <c:pt idx="166">
                  <c:v>45904</c:v>
                </c:pt>
                <c:pt idx="167">
                  <c:v>45908</c:v>
                </c:pt>
                <c:pt idx="168">
                  <c:v>45909</c:v>
                </c:pt>
                <c:pt idx="169">
                  <c:v>45910</c:v>
                </c:pt>
                <c:pt idx="170">
                  <c:v>45911</c:v>
                </c:pt>
                <c:pt idx="171">
                  <c:v>45912</c:v>
                </c:pt>
                <c:pt idx="172">
                  <c:v>45915</c:v>
                </c:pt>
                <c:pt idx="173">
                  <c:v>45916</c:v>
                </c:pt>
                <c:pt idx="174">
                  <c:v>45917</c:v>
                </c:pt>
                <c:pt idx="175">
                  <c:v>45918</c:v>
                </c:pt>
                <c:pt idx="176">
                  <c:v>45919</c:v>
                </c:pt>
                <c:pt idx="177">
                  <c:v>45922</c:v>
                </c:pt>
                <c:pt idx="178">
                  <c:v>45923</c:v>
                </c:pt>
                <c:pt idx="179">
                  <c:v>45924</c:v>
                </c:pt>
                <c:pt idx="180">
                  <c:v>45925</c:v>
                </c:pt>
                <c:pt idx="181">
                  <c:v>45926</c:v>
                </c:pt>
                <c:pt idx="182">
                  <c:v>45929</c:v>
                </c:pt>
                <c:pt idx="183">
                  <c:v>45930</c:v>
                </c:pt>
                <c:pt idx="184">
                  <c:v>45932</c:v>
                </c:pt>
                <c:pt idx="185">
                  <c:v>45933</c:v>
                </c:pt>
                <c:pt idx="186">
                  <c:v>45936</c:v>
                </c:pt>
                <c:pt idx="187">
                  <c:v>45937</c:v>
                </c:pt>
                <c:pt idx="188">
                  <c:v>45938</c:v>
                </c:pt>
                <c:pt idx="189">
                  <c:v>45939</c:v>
                </c:pt>
                <c:pt idx="190">
                  <c:v>45940</c:v>
                </c:pt>
                <c:pt idx="191">
                  <c:v>45943</c:v>
                </c:pt>
                <c:pt idx="192">
                  <c:v>45944</c:v>
                </c:pt>
                <c:pt idx="193">
                  <c:v>45945</c:v>
                </c:pt>
                <c:pt idx="194">
                  <c:v>45946</c:v>
                </c:pt>
                <c:pt idx="195">
                  <c:v>45947</c:v>
                </c:pt>
                <c:pt idx="196">
                  <c:v>45950</c:v>
                </c:pt>
                <c:pt idx="197">
                  <c:v>45951</c:v>
                </c:pt>
                <c:pt idx="198">
                  <c:v>45952</c:v>
                </c:pt>
                <c:pt idx="199">
                  <c:v>45953</c:v>
                </c:pt>
                <c:pt idx="200">
                  <c:v>45954</c:v>
                </c:pt>
                <c:pt idx="201">
                  <c:v>45957</c:v>
                </c:pt>
                <c:pt idx="202">
                  <c:v>45958</c:v>
                </c:pt>
                <c:pt idx="203">
                  <c:v>45959</c:v>
                </c:pt>
                <c:pt idx="204">
                  <c:v>45960</c:v>
                </c:pt>
                <c:pt idx="205">
                  <c:v>45961</c:v>
                </c:pt>
                <c:pt idx="206">
                  <c:v>45964</c:v>
                </c:pt>
                <c:pt idx="207">
                  <c:v>45965</c:v>
                </c:pt>
                <c:pt idx="208">
                  <c:v>45966</c:v>
                </c:pt>
                <c:pt idx="209">
                  <c:v>45967</c:v>
                </c:pt>
                <c:pt idx="210">
                  <c:v>45968</c:v>
                </c:pt>
                <c:pt idx="211">
                  <c:v>45971</c:v>
                </c:pt>
                <c:pt idx="212">
                  <c:v>45972</c:v>
                </c:pt>
                <c:pt idx="213">
                  <c:v>45973</c:v>
                </c:pt>
                <c:pt idx="214">
                  <c:v>45974</c:v>
                </c:pt>
                <c:pt idx="215">
                  <c:v>45975</c:v>
                </c:pt>
                <c:pt idx="216">
                  <c:v>45978</c:v>
                </c:pt>
                <c:pt idx="217">
                  <c:v>45979</c:v>
                </c:pt>
                <c:pt idx="218">
                  <c:v>45980</c:v>
                </c:pt>
                <c:pt idx="219">
                  <c:v>45981</c:v>
                </c:pt>
                <c:pt idx="220">
                  <c:v>45982</c:v>
                </c:pt>
                <c:pt idx="221">
                  <c:v>45985</c:v>
                </c:pt>
                <c:pt idx="222">
                  <c:v>45986</c:v>
                </c:pt>
                <c:pt idx="223">
                  <c:v>45987</c:v>
                </c:pt>
                <c:pt idx="224">
                  <c:v>45988</c:v>
                </c:pt>
                <c:pt idx="225">
                  <c:v>45989</c:v>
                </c:pt>
                <c:pt idx="226">
                  <c:v>45992</c:v>
                </c:pt>
                <c:pt idx="227">
                  <c:v>45993</c:v>
                </c:pt>
                <c:pt idx="228">
                  <c:v>45994</c:v>
                </c:pt>
                <c:pt idx="229">
                  <c:v>45995</c:v>
                </c:pt>
                <c:pt idx="230">
                  <c:v>45996</c:v>
                </c:pt>
                <c:pt idx="231">
                  <c:v>45999</c:v>
                </c:pt>
                <c:pt idx="232">
                  <c:v>46000</c:v>
                </c:pt>
                <c:pt idx="233">
                  <c:v>46001</c:v>
                </c:pt>
                <c:pt idx="234">
                  <c:v>46002</c:v>
                </c:pt>
                <c:pt idx="235">
                  <c:v>46003</c:v>
                </c:pt>
                <c:pt idx="236">
                  <c:v>46006</c:v>
                </c:pt>
                <c:pt idx="237">
                  <c:v>46007</c:v>
                </c:pt>
                <c:pt idx="238">
                  <c:v>46008</c:v>
                </c:pt>
                <c:pt idx="239">
                  <c:v>46009</c:v>
                </c:pt>
                <c:pt idx="240">
                  <c:v>46010</c:v>
                </c:pt>
                <c:pt idx="241">
                  <c:v>46013</c:v>
                </c:pt>
                <c:pt idx="242">
                  <c:v>46014</c:v>
                </c:pt>
                <c:pt idx="243">
                  <c:v>46015</c:v>
                </c:pt>
                <c:pt idx="244">
                  <c:v>46020</c:v>
                </c:pt>
                <c:pt idx="245">
                  <c:v>46021</c:v>
                </c:pt>
                <c:pt idx="246">
                  <c:v>46022</c:v>
                </c:pt>
                <c:pt idx="247">
                  <c:v>46024</c:v>
                </c:pt>
                <c:pt idx="248">
                  <c:v>46027</c:v>
                </c:pt>
                <c:pt idx="249">
                  <c:v>46028</c:v>
                </c:pt>
                <c:pt idx="250">
                  <c:v>46029</c:v>
                </c:pt>
                <c:pt idx="251">
                  <c:v>46030</c:v>
                </c:pt>
                <c:pt idx="252">
                  <c:v>46031</c:v>
                </c:pt>
                <c:pt idx="253">
                  <c:v>46034</c:v>
                </c:pt>
                <c:pt idx="254">
                  <c:v>46035</c:v>
                </c:pt>
                <c:pt idx="255">
                  <c:v>46036</c:v>
                </c:pt>
                <c:pt idx="256">
                  <c:v>46037</c:v>
                </c:pt>
                <c:pt idx="257">
                  <c:v>46038</c:v>
                </c:pt>
                <c:pt idx="258">
                  <c:v>46041</c:v>
                </c:pt>
                <c:pt idx="259">
                  <c:v>46042</c:v>
                </c:pt>
                <c:pt idx="260">
                  <c:v>46043</c:v>
                </c:pt>
                <c:pt idx="261">
                  <c:v>46044</c:v>
                </c:pt>
                <c:pt idx="262">
                  <c:v>46045</c:v>
                </c:pt>
                <c:pt idx="263">
                  <c:v>46048</c:v>
                </c:pt>
                <c:pt idx="264">
                  <c:v>46049</c:v>
                </c:pt>
                <c:pt idx="265">
                  <c:v>46050</c:v>
                </c:pt>
                <c:pt idx="266">
                  <c:v>46051</c:v>
                </c:pt>
                <c:pt idx="267">
                  <c:v>46052</c:v>
                </c:pt>
                <c:pt idx="268">
                  <c:v>46055</c:v>
                </c:pt>
                <c:pt idx="269">
                  <c:v>46056</c:v>
                </c:pt>
                <c:pt idx="270">
                  <c:v>46057</c:v>
                </c:pt>
                <c:pt idx="271">
                  <c:v>46058</c:v>
                </c:pt>
                <c:pt idx="272">
                  <c:v>46059</c:v>
                </c:pt>
                <c:pt idx="273">
                  <c:v>46062</c:v>
                </c:pt>
                <c:pt idx="274">
                  <c:v>46063</c:v>
                </c:pt>
                <c:pt idx="275">
                  <c:v>46064</c:v>
                </c:pt>
                <c:pt idx="276">
                  <c:v>46065</c:v>
                </c:pt>
                <c:pt idx="277">
                  <c:v>46066</c:v>
                </c:pt>
                <c:pt idx="278">
                  <c:v>46069</c:v>
                </c:pt>
                <c:pt idx="279">
                  <c:v>46070</c:v>
                </c:pt>
                <c:pt idx="280">
                  <c:v>46071</c:v>
                </c:pt>
                <c:pt idx="281">
                  <c:v>46072</c:v>
                </c:pt>
                <c:pt idx="282">
                  <c:v>46073</c:v>
                </c:pt>
                <c:pt idx="283">
                  <c:v>46076</c:v>
                </c:pt>
                <c:pt idx="284">
                  <c:v>46077</c:v>
                </c:pt>
                <c:pt idx="285">
                  <c:v>46078</c:v>
                </c:pt>
                <c:pt idx="286">
                  <c:v>46079</c:v>
                </c:pt>
                <c:pt idx="287">
                  <c:v>46080</c:v>
                </c:pt>
                <c:pt idx="288">
                  <c:v>46083</c:v>
                </c:pt>
                <c:pt idx="289">
                  <c:v>46084</c:v>
                </c:pt>
                <c:pt idx="290">
                  <c:v>46085</c:v>
                </c:pt>
                <c:pt idx="291">
                  <c:v>46086</c:v>
                </c:pt>
                <c:pt idx="292">
                  <c:v>46087</c:v>
                </c:pt>
                <c:pt idx="293">
                  <c:v>46090</c:v>
                </c:pt>
                <c:pt idx="294">
                  <c:v>46091</c:v>
                </c:pt>
                <c:pt idx="295">
                  <c:v>46092</c:v>
                </c:pt>
                <c:pt idx="296">
                  <c:v>46093</c:v>
                </c:pt>
                <c:pt idx="297">
                  <c:v>46094</c:v>
                </c:pt>
                <c:pt idx="298">
                  <c:v>46097</c:v>
                </c:pt>
                <c:pt idx="299">
                  <c:v>46098</c:v>
                </c:pt>
                <c:pt idx="300">
                  <c:v>46099</c:v>
                </c:pt>
                <c:pt idx="301">
                  <c:v>46104</c:v>
                </c:pt>
                <c:pt idx="302">
                  <c:v>46105</c:v>
                </c:pt>
                <c:pt idx="303">
                  <c:v>46106</c:v>
                </c:pt>
                <c:pt idx="304">
                  <c:v>46107</c:v>
                </c:pt>
                <c:pt idx="305">
                  <c:v>46108</c:v>
                </c:pt>
                <c:pt idx="306">
                  <c:v>46111</c:v>
                </c:pt>
                <c:pt idx="307">
                  <c:v>46112</c:v>
                </c:pt>
                <c:pt idx="308">
                  <c:v>46113</c:v>
                </c:pt>
                <c:pt idx="309">
                  <c:v>46114</c:v>
                </c:pt>
                <c:pt idx="310">
                  <c:v>46119</c:v>
                </c:pt>
                <c:pt idx="311">
                  <c:v>46120</c:v>
                </c:pt>
                <c:pt idx="312">
                  <c:v>46121</c:v>
                </c:pt>
                <c:pt idx="313">
                  <c:v>46122</c:v>
                </c:pt>
                <c:pt idx="314">
                  <c:v>46125</c:v>
                </c:pt>
                <c:pt idx="315">
                  <c:v>46126</c:v>
                </c:pt>
                <c:pt idx="316">
                  <c:v>46127</c:v>
                </c:pt>
                <c:pt idx="317">
                  <c:v>46128</c:v>
                </c:pt>
                <c:pt idx="318">
                  <c:v>46129</c:v>
                </c:pt>
                <c:pt idx="319">
                  <c:v>46132</c:v>
                </c:pt>
                <c:pt idx="320">
                  <c:v>46133</c:v>
                </c:pt>
                <c:pt idx="321">
                  <c:v>46134</c:v>
                </c:pt>
                <c:pt idx="322">
                  <c:v>46135</c:v>
                </c:pt>
                <c:pt idx="323">
                  <c:v>46136</c:v>
                </c:pt>
                <c:pt idx="324">
                  <c:v>46139</c:v>
                </c:pt>
                <c:pt idx="325">
                  <c:v>46140</c:v>
                </c:pt>
                <c:pt idx="326">
                  <c:v>46141</c:v>
                </c:pt>
                <c:pt idx="327">
                  <c:v>46142</c:v>
                </c:pt>
                <c:pt idx="328">
                  <c:v>46146</c:v>
                </c:pt>
                <c:pt idx="329">
                  <c:v>46147</c:v>
                </c:pt>
                <c:pt idx="330">
                  <c:v>46148</c:v>
                </c:pt>
                <c:pt idx="331">
                  <c:v>46149</c:v>
                </c:pt>
                <c:pt idx="332">
                  <c:v>46150</c:v>
                </c:pt>
                <c:pt idx="333">
                  <c:v>46153</c:v>
                </c:pt>
                <c:pt idx="334">
                  <c:v>46154</c:v>
                </c:pt>
                <c:pt idx="335">
                  <c:v>46155</c:v>
                </c:pt>
                <c:pt idx="336">
                  <c:v>46156</c:v>
                </c:pt>
                <c:pt idx="337">
                  <c:v>46157</c:v>
                </c:pt>
                <c:pt idx="338">
                  <c:v>46160</c:v>
                </c:pt>
              </c:numCache>
            </c:numRef>
          </c:cat>
          <c:val>
            <c:numRef>
              <c:f>'Sterling Bank Stock Price Histo'!$E$2:$E$340</c:f>
              <c:numCache>
                <c:formatCode>0</c:formatCode>
                <c:ptCount val="339"/>
                <c:pt idx="0">
                  <c:v>100</c:v>
                </c:pt>
                <c:pt idx="1">
                  <c:v>108.06174957118353</c:v>
                </c:pt>
                <c:pt idx="2">
                  <c:v>104.11663807890224</c:v>
                </c:pt>
                <c:pt idx="3">
                  <c:v>102.91595197255575</c:v>
                </c:pt>
                <c:pt idx="4">
                  <c:v>100.34305317324184</c:v>
                </c:pt>
                <c:pt idx="5">
                  <c:v>99.485420240137216</c:v>
                </c:pt>
                <c:pt idx="6">
                  <c:v>99.485420240137216</c:v>
                </c:pt>
                <c:pt idx="7">
                  <c:v>99.485420240137216</c:v>
                </c:pt>
                <c:pt idx="8">
                  <c:v>96.054888507718701</c:v>
                </c:pt>
                <c:pt idx="9">
                  <c:v>96.912521440823326</c:v>
                </c:pt>
                <c:pt idx="10">
                  <c:v>97.770154373927966</c:v>
                </c:pt>
                <c:pt idx="11">
                  <c:v>97.255574614065182</c:v>
                </c:pt>
                <c:pt idx="12">
                  <c:v>96.397941680960557</c:v>
                </c:pt>
                <c:pt idx="13">
                  <c:v>92.624356775300171</c:v>
                </c:pt>
                <c:pt idx="14">
                  <c:v>92.624356775300171</c:v>
                </c:pt>
                <c:pt idx="15">
                  <c:v>95.197255574614061</c:v>
                </c:pt>
                <c:pt idx="16">
                  <c:v>96.912521440823326</c:v>
                </c:pt>
                <c:pt idx="17">
                  <c:v>105.83190394511148</c:v>
                </c:pt>
                <c:pt idx="18">
                  <c:v>101.37221269296741</c:v>
                </c:pt>
                <c:pt idx="19">
                  <c:v>102.05831903945111</c:v>
                </c:pt>
                <c:pt idx="20">
                  <c:v>100.17152658662091</c:v>
                </c:pt>
                <c:pt idx="21">
                  <c:v>99.485420240137216</c:v>
                </c:pt>
                <c:pt idx="22">
                  <c:v>99.485420240137216</c:v>
                </c:pt>
                <c:pt idx="23">
                  <c:v>102.05831903945111</c:v>
                </c:pt>
                <c:pt idx="24">
                  <c:v>101.54373927958832</c:v>
                </c:pt>
                <c:pt idx="25">
                  <c:v>102.74442538593482</c:v>
                </c:pt>
                <c:pt idx="26">
                  <c:v>102.05831903945111</c:v>
                </c:pt>
                <c:pt idx="27">
                  <c:v>100.6861063464837</c:v>
                </c:pt>
                <c:pt idx="28">
                  <c:v>102.22984562607205</c:v>
                </c:pt>
                <c:pt idx="29">
                  <c:v>102.74442538593482</c:v>
                </c:pt>
                <c:pt idx="30">
                  <c:v>102.91595197255575</c:v>
                </c:pt>
                <c:pt idx="31">
                  <c:v>103.60205831903946</c:v>
                </c:pt>
                <c:pt idx="32">
                  <c:v>100.6861063464837</c:v>
                </c:pt>
                <c:pt idx="33">
                  <c:v>101.71526586620925</c:v>
                </c:pt>
                <c:pt idx="34">
                  <c:v>101.71526586620925</c:v>
                </c:pt>
                <c:pt idx="35">
                  <c:v>102.05831903945111</c:v>
                </c:pt>
                <c:pt idx="36">
                  <c:v>102.05831903945111</c:v>
                </c:pt>
                <c:pt idx="37">
                  <c:v>101.2006861063465</c:v>
                </c:pt>
                <c:pt idx="38">
                  <c:v>96.054888507718701</c:v>
                </c:pt>
                <c:pt idx="39">
                  <c:v>96.56946826758147</c:v>
                </c:pt>
                <c:pt idx="40">
                  <c:v>95.883361921097759</c:v>
                </c:pt>
                <c:pt idx="41">
                  <c:v>94.339622641509436</c:v>
                </c:pt>
                <c:pt idx="42">
                  <c:v>90.909090909090907</c:v>
                </c:pt>
                <c:pt idx="43">
                  <c:v>89.193825042881642</c:v>
                </c:pt>
                <c:pt idx="44">
                  <c:v>89.193825042881642</c:v>
                </c:pt>
                <c:pt idx="45">
                  <c:v>89.193825042881642</c:v>
                </c:pt>
                <c:pt idx="46">
                  <c:v>87.821612349914233</c:v>
                </c:pt>
                <c:pt idx="47">
                  <c:v>91.252144082332762</c:v>
                </c:pt>
                <c:pt idx="48">
                  <c:v>90.051457975986281</c:v>
                </c:pt>
                <c:pt idx="49">
                  <c:v>90.909090909090907</c:v>
                </c:pt>
                <c:pt idx="50">
                  <c:v>92.281303602058316</c:v>
                </c:pt>
                <c:pt idx="51">
                  <c:v>92.624356775300171</c:v>
                </c:pt>
                <c:pt idx="52">
                  <c:v>91.08061749571182</c:v>
                </c:pt>
                <c:pt idx="53">
                  <c:v>91.08061749571182</c:v>
                </c:pt>
                <c:pt idx="54">
                  <c:v>90.909090909090907</c:v>
                </c:pt>
                <c:pt idx="55">
                  <c:v>90.909090909090907</c:v>
                </c:pt>
                <c:pt idx="56">
                  <c:v>91.08061749571182</c:v>
                </c:pt>
                <c:pt idx="57">
                  <c:v>87.478559176672377</c:v>
                </c:pt>
                <c:pt idx="58">
                  <c:v>91.766723842195532</c:v>
                </c:pt>
                <c:pt idx="59">
                  <c:v>94.339622641509436</c:v>
                </c:pt>
                <c:pt idx="60">
                  <c:v>90.909090909090907</c:v>
                </c:pt>
                <c:pt idx="61">
                  <c:v>93.481989708404797</c:v>
                </c:pt>
                <c:pt idx="62">
                  <c:v>87.478559176672377</c:v>
                </c:pt>
                <c:pt idx="63">
                  <c:v>90.222984562607195</c:v>
                </c:pt>
                <c:pt idx="64">
                  <c:v>90.737564322469979</c:v>
                </c:pt>
                <c:pt idx="65">
                  <c:v>82.675814751286453</c:v>
                </c:pt>
                <c:pt idx="66">
                  <c:v>88.336192109777016</c:v>
                </c:pt>
                <c:pt idx="67">
                  <c:v>88.336192109777016</c:v>
                </c:pt>
                <c:pt idx="68">
                  <c:v>88.336192109777016</c:v>
                </c:pt>
                <c:pt idx="69">
                  <c:v>89.193825042881642</c:v>
                </c:pt>
                <c:pt idx="70">
                  <c:v>89.70840480274444</c:v>
                </c:pt>
                <c:pt idx="71">
                  <c:v>89.879931389365353</c:v>
                </c:pt>
                <c:pt idx="72">
                  <c:v>89.70840480274444</c:v>
                </c:pt>
                <c:pt idx="73">
                  <c:v>90.909090909090907</c:v>
                </c:pt>
                <c:pt idx="74">
                  <c:v>86.620926243567752</c:v>
                </c:pt>
                <c:pt idx="75">
                  <c:v>87.307032590051463</c:v>
                </c:pt>
                <c:pt idx="76">
                  <c:v>89.70840480274444</c:v>
                </c:pt>
                <c:pt idx="77">
                  <c:v>90.909090909090907</c:v>
                </c:pt>
                <c:pt idx="78">
                  <c:v>89.70840480274444</c:v>
                </c:pt>
                <c:pt idx="79">
                  <c:v>91.252144082332762</c:v>
                </c:pt>
                <c:pt idx="80">
                  <c:v>92.624356775300171</c:v>
                </c:pt>
                <c:pt idx="81">
                  <c:v>94.339622641509436</c:v>
                </c:pt>
                <c:pt idx="82">
                  <c:v>91.766723842195532</c:v>
                </c:pt>
                <c:pt idx="83">
                  <c:v>96.912521440823326</c:v>
                </c:pt>
                <c:pt idx="84">
                  <c:v>94.339622641509436</c:v>
                </c:pt>
                <c:pt idx="85">
                  <c:v>94.339622641509436</c:v>
                </c:pt>
                <c:pt idx="86">
                  <c:v>103.77358490566037</c:v>
                </c:pt>
                <c:pt idx="87">
                  <c:v>97.770154373927966</c:v>
                </c:pt>
                <c:pt idx="88">
                  <c:v>102.91595197255575</c:v>
                </c:pt>
                <c:pt idx="89">
                  <c:v>102.91595197255575</c:v>
                </c:pt>
                <c:pt idx="90">
                  <c:v>99.485420240137216</c:v>
                </c:pt>
                <c:pt idx="91">
                  <c:v>101.2006861063465</c:v>
                </c:pt>
                <c:pt idx="92">
                  <c:v>104.11663807890224</c:v>
                </c:pt>
                <c:pt idx="93">
                  <c:v>103.43053173241852</c:v>
                </c:pt>
                <c:pt idx="94">
                  <c:v>102.91595197255575</c:v>
                </c:pt>
                <c:pt idx="95">
                  <c:v>102.05831903945111</c:v>
                </c:pt>
                <c:pt idx="96">
                  <c:v>102.05831903945111</c:v>
                </c:pt>
                <c:pt idx="97">
                  <c:v>100.34305317324184</c:v>
                </c:pt>
                <c:pt idx="98">
                  <c:v>97.255574614065182</c:v>
                </c:pt>
                <c:pt idx="99">
                  <c:v>101.2006861063465</c:v>
                </c:pt>
                <c:pt idx="100">
                  <c:v>98.627787307032591</c:v>
                </c:pt>
                <c:pt idx="101">
                  <c:v>96.912521440823326</c:v>
                </c:pt>
                <c:pt idx="102">
                  <c:v>96.054888507718701</c:v>
                </c:pt>
                <c:pt idx="103">
                  <c:v>96.054888507718701</c:v>
                </c:pt>
                <c:pt idx="104">
                  <c:v>100.34305317324184</c:v>
                </c:pt>
                <c:pt idx="105">
                  <c:v>96.912521440823326</c:v>
                </c:pt>
                <c:pt idx="106">
                  <c:v>99.485420240137216</c:v>
                </c:pt>
                <c:pt idx="107">
                  <c:v>98.627787307032591</c:v>
                </c:pt>
                <c:pt idx="108">
                  <c:v>99.142367066895375</c:v>
                </c:pt>
                <c:pt idx="109">
                  <c:v>94.339622641509436</c:v>
                </c:pt>
                <c:pt idx="110">
                  <c:v>86.27787307032591</c:v>
                </c:pt>
                <c:pt idx="111">
                  <c:v>90.737564322469979</c:v>
                </c:pt>
                <c:pt idx="112">
                  <c:v>99.313893653516288</c:v>
                </c:pt>
                <c:pt idx="113">
                  <c:v>96.054888507718701</c:v>
                </c:pt>
                <c:pt idx="114">
                  <c:v>99.313893653516288</c:v>
                </c:pt>
                <c:pt idx="115">
                  <c:v>99.313893653516288</c:v>
                </c:pt>
                <c:pt idx="116">
                  <c:v>97.770154373927966</c:v>
                </c:pt>
                <c:pt idx="117">
                  <c:v>96.054888507718701</c:v>
                </c:pt>
                <c:pt idx="118">
                  <c:v>96.397941680960557</c:v>
                </c:pt>
                <c:pt idx="119">
                  <c:v>97.770154373927966</c:v>
                </c:pt>
                <c:pt idx="120">
                  <c:v>96.912521440823326</c:v>
                </c:pt>
                <c:pt idx="121">
                  <c:v>96.054888507718701</c:v>
                </c:pt>
                <c:pt idx="122">
                  <c:v>96.054888507718701</c:v>
                </c:pt>
                <c:pt idx="123">
                  <c:v>96.054888507718701</c:v>
                </c:pt>
                <c:pt idx="124">
                  <c:v>96.226415094339629</c:v>
                </c:pt>
                <c:pt idx="125">
                  <c:v>94.51114922813035</c:v>
                </c:pt>
                <c:pt idx="126">
                  <c:v>95.197255574614061</c:v>
                </c:pt>
                <c:pt idx="127">
                  <c:v>99.485420240137216</c:v>
                </c:pt>
                <c:pt idx="128">
                  <c:v>105.66037735849056</c:v>
                </c:pt>
                <c:pt idx="129">
                  <c:v>106.34648370497428</c:v>
                </c:pt>
                <c:pt idx="130">
                  <c:v>109.60548885077186</c:v>
                </c:pt>
                <c:pt idx="131">
                  <c:v>110.63464837049743</c:v>
                </c:pt>
                <c:pt idx="132">
                  <c:v>105.83190394511148</c:v>
                </c:pt>
                <c:pt idx="133">
                  <c:v>111.14922813036021</c:v>
                </c:pt>
                <c:pt idx="134">
                  <c:v>106.68953687821612</c:v>
                </c:pt>
                <c:pt idx="135">
                  <c:v>106.68953687821612</c:v>
                </c:pt>
                <c:pt idx="136">
                  <c:v>109.77701543739281</c:v>
                </c:pt>
                <c:pt idx="137">
                  <c:v>113.20754716981132</c:v>
                </c:pt>
                <c:pt idx="138">
                  <c:v>114.06518010291595</c:v>
                </c:pt>
                <c:pt idx="139">
                  <c:v>114.92281303602059</c:v>
                </c:pt>
                <c:pt idx="140">
                  <c:v>114.92281303602059</c:v>
                </c:pt>
                <c:pt idx="141">
                  <c:v>120.06861063464838</c:v>
                </c:pt>
                <c:pt idx="142">
                  <c:v>111.49228130360204</c:v>
                </c:pt>
                <c:pt idx="143">
                  <c:v>115.78044596912522</c:v>
                </c:pt>
                <c:pt idx="144">
                  <c:v>127.27272727272727</c:v>
                </c:pt>
                <c:pt idx="145">
                  <c:v>139.9656946826758</c:v>
                </c:pt>
                <c:pt idx="146">
                  <c:v>133.79073756432248</c:v>
                </c:pt>
                <c:pt idx="147">
                  <c:v>143.2246998284734</c:v>
                </c:pt>
                <c:pt idx="148">
                  <c:v>141.50943396226415</c:v>
                </c:pt>
                <c:pt idx="149">
                  <c:v>138.76500857632931</c:v>
                </c:pt>
                <c:pt idx="150">
                  <c:v>138.76500857632931</c:v>
                </c:pt>
                <c:pt idx="151">
                  <c:v>135.50600343053173</c:v>
                </c:pt>
                <c:pt idx="152">
                  <c:v>128.64493996569468</c:v>
                </c:pt>
                <c:pt idx="153">
                  <c:v>138.07890222984565</c:v>
                </c:pt>
                <c:pt idx="154">
                  <c:v>133.79073756432248</c:v>
                </c:pt>
                <c:pt idx="155">
                  <c:v>133.79073756432248</c:v>
                </c:pt>
                <c:pt idx="156">
                  <c:v>130.36020583190393</c:v>
                </c:pt>
                <c:pt idx="157">
                  <c:v>129.50257289879931</c:v>
                </c:pt>
                <c:pt idx="158">
                  <c:v>132.0754716981132</c:v>
                </c:pt>
                <c:pt idx="159">
                  <c:v>136.36363636363637</c:v>
                </c:pt>
                <c:pt idx="160">
                  <c:v>137.22126929674099</c:v>
                </c:pt>
                <c:pt idx="161">
                  <c:v>137.22126929674099</c:v>
                </c:pt>
                <c:pt idx="162">
                  <c:v>133.79073756432248</c:v>
                </c:pt>
                <c:pt idx="163">
                  <c:v>128.64493996569468</c:v>
                </c:pt>
                <c:pt idx="164">
                  <c:v>128.64493996569468</c:v>
                </c:pt>
                <c:pt idx="165">
                  <c:v>129.50257289879931</c:v>
                </c:pt>
                <c:pt idx="166">
                  <c:v>128.64493996569468</c:v>
                </c:pt>
                <c:pt idx="167">
                  <c:v>128.64493996569468</c:v>
                </c:pt>
                <c:pt idx="168">
                  <c:v>128.64493996569468</c:v>
                </c:pt>
                <c:pt idx="169">
                  <c:v>128.64493996569468</c:v>
                </c:pt>
                <c:pt idx="170">
                  <c:v>128.64493996569468</c:v>
                </c:pt>
                <c:pt idx="171">
                  <c:v>135.50600343053173</c:v>
                </c:pt>
                <c:pt idx="172">
                  <c:v>129.50257289879931</c:v>
                </c:pt>
                <c:pt idx="173">
                  <c:v>128.64493996569468</c:v>
                </c:pt>
                <c:pt idx="174">
                  <c:v>125.21440823327616</c:v>
                </c:pt>
                <c:pt idx="175">
                  <c:v>128.64493996569468</c:v>
                </c:pt>
                <c:pt idx="176">
                  <c:v>126.92967409948544</c:v>
                </c:pt>
                <c:pt idx="177">
                  <c:v>127.78730703259005</c:v>
                </c:pt>
                <c:pt idx="178">
                  <c:v>126.07204116638077</c:v>
                </c:pt>
                <c:pt idx="179">
                  <c:v>127.78730703259005</c:v>
                </c:pt>
                <c:pt idx="180">
                  <c:v>125.21440823327616</c:v>
                </c:pt>
                <c:pt idx="181">
                  <c:v>129.50257289879931</c:v>
                </c:pt>
                <c:pt idx="182">
                  <c:v>128.64493996569468</c:v>
                </c:pt>
                <c:pt idx="183">
                  <c:v>130.36020583190393</c:v>
                </c:pt>
                <c:pt idx="184">
                  <c:v>134.64837049742709</c:v>
                </c:pt>
                <c:pt idx="185">
                  <c:v>137.22126929674099</c:v>
                </c:pt>
                <c:pt idx="186">
                  <c:v>144.08233276157804</c:v>
                </c:pt>
                <c:pt idx="187">
                  <c:v>138.07890222984565</c:v>
                </c:pt>
                <c:pt idx="188">
                  <c:v>137.22126929674099</c:v>
                </c:pt>
                <c:pt idx="189">
                  <c:v>143.2246998284734</c:v>
                </c:pt>
                <c:pt idx="190">
                  <c:v>129.50257289879931</c:v>
                </c:pt>
                <c:pt idx="191">
                  <c:v>132.0754716981132</c:v>
                </c:pt>
                <c:pt idx="192">
                  <c:v>132.0754716981132</c:v>
                </c:pt>
                <c:pt idx="193">
                  <c:v>132.0754716981132</c:v>
                </c:pt>
                <c:pt idx="194">
                  <c:v>140.65180102915951</c:v>
                </c:pt>
                <c:pt idx="195">
                  <c:v>133.79073756432248</c:v>
                </c:pt>
                <c:pt idx="196">
                  <c:v>138.93653516295026</c:v>
                </c:pt>
                <c:pt idx="197">
                  <c:v>133.79073756432248</c:v>
                </c:pt>
                <c:pt idx="198">
                  <c:v>136.36363636363637</c:v>
                </c:pt>
                <c:pt idx="199">
                  <c:v>137.22126929674099</c:v>
                </c:pt>
                <c:pt idx="200">
                  <c:v>137.22126929674099</c:v>
                </c:pt>
                <c:pt idx="201">
                  <c:v>132.0754716981132</c:v>
                </c:pt>
                <c:pt idx="202">
                  <c:v>132.0754716981132</c:v>
                </c:pt>
                <c:pt idx="203">
                  <c:v>130.36020583190393</c:v>
                </c:pt>
                <c:pt idx="204">
                  <c:v>130.36020583190393</c:v>
                </c:pt>
                <c:pt idx="205">
                  <c:v>132.93310463121784</c:v>
                </c:pt>
                <c:pt idx="206">
                  <c:v>134.64837049742709</c:v>
                </c:pt>
                <c:pt idx="207">
                  <c:v>137.22126929674099</c:v>
                </c:pt>
                <c:pt idx="208">
                  <c:v>135.50600343053173</c:v>
                </c:pt>
                <c:pt idx="209">
                  <c:v>128.64493996569468</c:v>
                </c:pt>
                <c:pt idx="210">
                  <c:v>128.64493996569468</c:v>
                </c:pt>
                <c:pt idx="211">
                  <c:v>128.64493996569468</c:v>
                </c:pt>
                <c:pt idx="212">
                  <c:v>121.78387650085763</c:v>
                </c:pt>
                <c:pt idx="213">
                  <c:v>132.93310463121784</c:v>
                </c:pt>
                <c:pt idx="214">
                  <c:v>125.21440823327616</c:v>
                </c:pt>
                <c:pt idx="215">
                  <c:v>127.78730703259005</c:v>
                </c:pt>
                <c:pt idx="216">
                  <c:v>126.92967409948544</c:v>
                </c:pt>
                <c:pt idx="217">
                  <c:v>127.78730703259005</c:v>
                </c:pt>
                <c:pt idx="218">
                  <c:v>129.50257289879931</c:v>
                </c:pt>
                <c:pt idx="219">
                  <c:v>129.50257289879931</c:v>
                </c:pt>
                <c:pt idx="220">
                  <c:v>123.4991423670669</c:v>
                </c:pt>
                <c:pt idx="221">
                  <c:v>114.92281303602059</c:v>
                </c:pt>
                <c:pt idx="222">
                  <c:v>125.21440823327616</c:v>
                </c:pt>
                <c:pt idx="223">
                  <c:v>133.79073756432248</c:v>
                </c:pt>
                <c:pt idx="224">
                  <c:v>122.64150943396226</c:v>
                </c:pt>
                <c:pt idx="225">
                  <c:v>122.64150943396226</c:v>
                </c:pt>
                <c:pt idx="226">
                  <c:v>121.78387650085763</c:v>
                </c:pt>
                <c:pt idx="227">
                  <c:v>121.78387650085763</c:v>
                </c:pt>
                <c:pt idx="228">
                  <c:v>126.07204116638077</c:v>
                </c:pt>
                <c:pt idx="229">
                  <c:v>121.78387650085763</c:v>
                </c:pt>
                <c:pt idx="230">
                  <c:v>121.78387650085763</c:v>
                </c:pt>
                <c:pt idx="231">
                  <c:v>124.35677530017153</c:v>
                </c:pt>
                <c:pt idx="232">
                  <c:v>120.06861063464838</c:v>
                </c:pt>
                <c:pt idx="233">
                  <c:v>120.06861063464838</c:v>
                </c:pt>
                <c:pt idx="234">
                  <c:v>120.92624356775299</c:v>
                </c:pt>
                <c:pt idx="235">
                  <c:v>120.92624356775299</c:v>
                </c:pt>
                <c:pt idx="236">
                  <c:v>120.92624356775299</c:v>
                </c:pt>
                <c:pt idx="237">
                  <c:v>121.78387650085763</c:v>
                </c:pt>
                <c:pt idx="238">
                  <c:v>126.07204116638077</c:v>
                </c:pt>
                <c:pt idx="239">
                  <c:v>118.3533447684391</c:v>
                </c:pt>
                <c:pt idx="240">
                  <c:v>121.78387650085763</c:v>
                </c:pt>
                <c:pt idx="241">
                  <c:v>125.21440823327616</c:v>
                </c:pt>
                <c:pt idx="242">
                  <c:v>122.64150943396226</c:v>
                </c:pt>
                <c:pt idx="243">
                  <c:v>121.78387650085763</c:v>
                </c:pt>
                <c:pt idx="244">
                  <c:v>120.06861063464838</c:v>
                </c:pt>
                <c:pt idx="245">
                  <c:v>120.06861063464838</c:v>
                </c:pt>
                <c:pt idx="246">
                  <c:v>120.92624356775299</c:v>
                </c:pt>
                <c:pt idx="247">
                  <c:v>120.92624356775299</c:v>
                </c:pt>
                <c:pt idx="248">
                  <c:v>126.92967409948544</c:v>
                </c:pt>
                <c:pt idx="249">
                  <c:v>128.64493996569468</c:v>
                </c:pt>
                <c:pt idx="250">
                  <c:v>127.78730703259005</c:v>
                </c:pt>
                <c:pt idx="251">
                  <c:v>120.92624356775299</c:v>
                </c:pt>
                <c:pt idx="252">
                  <c:v>120.06861063464838</c:v>
                </c:pt>
                <c:pt idx="253">
                  <c:v>124.35677530017153</c:v>
                </c:pt>
                <c:pt idx="254">
                  <c:v>126.07204116638077</c:v>
                </c:pt>
                <c:pt idx="255">
                  <c:v>133.79073756432248</c:v>
                </c:pt>
                <c:pt idx="256">
                  <c:v>132.93310463121784</c:v>
                </c:pt>
                <c:pt idx="257">
                  <c:v>132.93310463121784</c:v>
                </c:pt>
                <c:pt idx="258">
                  <c:v>133.79073756432248</c:v>
                </c:pt>
                <c:pt idx="259">
                  <c:v>133.79073756432248</c:v>
                </c:pt>
                <c:pt idx="260">
                  <c:v>134.64837049742709</c:v>
                </c:pt>
                <c:pt idx="261">
                  <c:v>133.79073756432248</c:v>
                </c:pt>
                <c:pt idx="262">
                  <c:v>128.64493996569468</c:v>
                </c:pt>
                <c:pt idx="263">
                  <c:v>120.06861063464838</c:v>
                </c:pt>
                <c:pt idx="264">
                  <c:v>125.21440823327616</c:v>
                </c:pt>
                <c:pt idx="265">
                  <c:v>126.92967409948544</c:v>
                </c:pt>
                <c:pt idx="266">
                  <c:v>127.78730703259005</c:v>
                </c:pt>
                <c:pt idx="267">
                  <c:v>125.21440823327616</c:v>
                </c:pt>
                <c:pt idx="268">
                  <c:v>125.21440823327616</c:v>
                </c:pt>
                <c:pt idx="269">
                  <c:v>125.21440823327616</c:v>
                </c:pt>
                <c:pt idx="270">
                  <c:v>125.21440823327616</c:v>
                </c:pt>
                <c:pt idx="271">
                  <c:v>127.78730703259005</c:v>
                </c:pt>
                <c:pt idx="272">
                  <c:v>130.36020583190393</c:v>
                </c:pt>
                <c:pt idx="273">
                  <c:v>130.36020583190393</c:v>
                </c:pt>
                <c:pt idx="274">
                  <c:v>138.93653516295026</c:v>
                </c:pt>
                <c:pt idx="275">
                  <c:v>131.21783876500859</c:v>
                </c:pt>
                <c:pt idx="276">
                  <c:v>132.0754716981132</c:v>
                </c:pt>
                <c:pt idx="277">
                  <c:v>136.36363636363637</c:v>
                </c:pt>
                <c:pt idx="278">
                  <c:v>135.50600343053173</c:v>
                </c:pt>
                <c:pt idx="279">
                  <c:v>137.22126929674099</c:v>
                </c:pt>
                <c:pt idx="280">
                  <c:v>137.22126929674099</c:v>
                </c:pt>
                <c:pt idx="281">
                  <c:v>138.93653516295026</c:v>
                </c:pt>
                <c:pt idx="282">
                  <c:v>138.93653516295026</c:v>
                </c:pt>
                <c:pt idx="283">
                  <c:v>137.22126929674099</c:v>
                </c:pt>
                <c:pt idx="284">
                  <c:v>147.51286449399657</c:v>
                </c:pt>
                <c:pt idx="285">
                  <c:v>153.51629502572897</c:v>
                </c:pt>
                <c:pt idx="286">
                  <c:v>150.9433962264151</c:v>
                </c:pt>
                <c:pt idx="287">
                  <c:v>145.79759862778729</c:v>
                </c:pt>
                <c:pt idx="288">
                  <c:v>143.2246998284734</c:v>
                </c:pt>
                <c:pt idx="289">
                  <c:v>142.36706689536879</c:v>
                </c:pt>
                <c:pt idx="290">
                  <c:v>137.22126929674099</c:v>
                </c:pt>
                <c:pt idx="291">
                  <c:v>133.79073756432248</c:v>
                </c:pt>
                <c:pt idx="292">
                  <c:v>134.64837049742709</c:v>
                </c:pt>
                <c:pt idx="293">
                  <c:v>132.0754716981132</c:v>
                </c:pt>
                <c:pt idx="294">
                  <c:v>132.93310463121784</c:v>
                </c:pt>
                <c:pt idx="295">
                  <c:v>123.4991423670669</c:v>
                </c:pt>
                <c:pt idx="296">
                  <c:v>134.64837049742709</c:v>
                </c:pt>
                <c:pt idx="297">
                  <c:v>135.50600343053173</c:v>
                </c:pt>
                <c:pt idx="298">
                  <c:v>137.22126929674099</c:v>
                </c:pt>
                <c:pt idx="299">
                  <c:v>138.93653516295026</c:v>
                </c:pt>
                <c:pt idx="300">
                  <c:v>138.93653516295026</c:v>
                </c:pt>
                <c:pt idx="301">
                  <c:v>137.22126929674099</c:v>
                </c:pt>
                <c:pt idx="302">
                  <c:v>138.93653516295026</c:v>
                </c:pt>
                <c:pt idx="303">
                  <c:v>131.21783876500859</c:v>
                </c:pt>
                <c:pt idx="304">
                  <c:v>137.22126929674099</c:v>
                </c:pt>
                <c:pt idx="305">
                  <c:v>138.07890222984565</c:v>
                </c:pt>
                <c:pt idx="306">
                  <c:v>131.21783876500859</c:v>
                </c:pt>
                <c:pt idx="307">
                  <c:v>128.64493996569468</c:v>
                </c:pt>
                <c:pt idx="308">
                  <c:v>137.22126929674099</c:v>
                </c:pt>
                <c:pt idx="309">
                  <c:v>135.50600343053173</c:v>
                </c:pt>
                <c:pt idx="310">
                  <c:v>137.22126929674099</c:v>
                </c:pt>
                <c:pt idx="311">
                  <c:v>135.50600343053173</c:v>
                </c:pt>
                <c:pt idx="312">
                  <c:v>132.0754716981132</c:v>
                </c:pt>
                <c:pt idx="313">
                  <c:v>131.21783876500859</c:v>
                </c:pt>
                <c:pt idx="314">
                  <c:v>132.0754716981132</c:v>
                </c:pt>
                <c:pt idx="315">
                  <c:v>136.36363636363637</c:v>
                </c:pt>
                <c:pt idx="316">
                  <c:v>136.36363636363637</c:v>
                </c:pt>
                <c:pt idx="317">
                  <c:v>137.22126929674099</c:v>
                </c:pt>
                <c:pt idx="318">
                  <c:v>134.64837049742709</c:v>
                </c:pt>
                <c:pt idx="319">
                  <c:v>146.65523156089196</c:v>
                </c:pt>
                <c:pt idx="320">
                  <c:v>138.93653516295026</c:v>
                </c:pt>
                <c:pt idx="321">
                  <c:v>138.93653516295026</c:v>
                </c:pt>
                <c:pt idx="322">
                  <c:v>138.07890222984565</c:v>
                </c:pt>
                <c:pt idx="323">
                  <c:v>138.07890222984565</c:v>
                </c:pt>
                <c:pt idx="324">
                  <c:v>128.64493996569468</c:v>
                </c:pt>
                <c:pt idx="325">
                  <c:v>138.07890222984565</c:v>
                </c:pt>
                <c:pt idx="326">
                  <c:v>137.22126929674099</c:v>
                </c:pt>
                <c:pt idx="327">
                  <c:v>131.21783876500859</c:v>
                </c:pt>
                <c:pt idx="328">
                  <c:v>137.22126929674099</c:v>
                </c:pt>
                <c:pt idx="329">
                  <c:v>137.22126929674099</c:v>
                </c:pt>
                <c:pt idx="330">
                  <c:v>136.36363636363637</c:v>
                </c:pt>
                <c:pt idx="331">
                  <c:v>133.79073756432248</c:v>
                </c:pt>
                <c:pt idx="332">
                  <c:v>134.64837049742709</c:v>
                </c:pt>
                <c:pt idx="333">
                  <c:v>133.79073756432248</c:v>
                </c:pt>
                <c:pt idx="334">
                  <c:v>132.93310463121784</c:v>
                </c:pt>
                <c:pt idx="335">
                  <c:v>129.50257289879931</c:v>
                </c:pt>
                <c:pt idx="336">
                  <c:v>134.64837049742709</c:v>
                </c:pt>
                <c:pt idx="337">
                  <c:v>133.79073756432248</c:v>
                </c:pt>
                <c:pt idx="338">
                  <c:v>132.0754716981132</c:v>
                </c:pt>
              </c:numCache>
            </c:numRef>
          </c:val>
          <c:smooth val="1"/>
          <c:extLst>
            <c:ext xmlns:c16="http://schemas.microsoft.com/office/drawing/2014/chart" uri="{C3380CC4-5D6E-409C-BE32-E72D297353CC}">
              <c16:uniqueId val="{00000001-25AC-4DCE-A187-AAC4DEB94208}"/>
            </c:ext>
          </c:extLst>
        </c:ser>
        <c:dLbls>
          <c:showLegendKey val="0"/>
          <c:showVal val="0"/>
          <c:showCatName val="0"/>
          <c:showSerName val="0"/>
          <c:showPercent val="0"/>
          <c:showBubbleSize val="0"/>
        </c:dLbls>
        <c:smooth val="0"/>
        <c:axId val="345950815"/>
        <c:axId val="345947935"/>
      </c:lineChart>
      <c:dateAx>
        <c:axId val="345950815"/>
        <c:scaling>
          <c:orientation val="minMax"/>
        </c:scaling>
        <c:delete val="0"/>
        <c:axPos val="b"/>
        <c:numFmt formatCode="[$-409]dd\-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345947935"/>
        <c:crosses val="autoZero"/>
        <c:auto val="1"/>
        <c:lblOffset val="100"/>
        <c:baseTimeUnit val="days"/>
      </c:dateAx>
      <c:valAx>
        <c:axId val="345947935"/>
        <c:scaling>
          <c:orientation val="minMax"/>
          <c:min val="5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3459508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bg1">
          <a:lumMod val="85000"/>
        </a:schemeClr>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latin typeface="Georgia" panose="02040502050405020303" pitchFamily="18" charset="0"/>
              </a:rPr>
              <a:t>Financial Data</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'Sterling Q1'!$J$51</c:f>
              <c:strCache>
                <c:ptCount val="1"/>
                <c:pt idx="0">
                  <c:v>Q1-2026  </c:v>
                </c:pt>
              </c:strCache>
            </c:strRef>
          </c:tx>
          <c:spPr>
            <a:solidFill>
              <a:schemeClr val="tx1">
                <a:lumMod val="50000"/>
                <a:lumOff val="50000"/>
              </a:schemeClr>
            </a:solidFill>
            <a:ln>
              <a:noFill/>
            </a:ln>
            <a:effectLst/>
          </c:spPr>
          <c:invertIfNegative val="0"/>
          <c:dLbls>
            <c:numFmt formatCode="[$₦-46A]#,##0.00,&quot;B&quot;"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'Sterling Q1'!$I$52:$I$55</c:f>
              <c:strCache>
                <c:ptCount val="4"/>
                <c:pt idx="0">
                  <c:v>Interest income</c:v>
                </c:pt>
                <c:pt idx="1">
                  <c:v>Net interest income</c:v>
                </c:pt>
                <c:pt idx="2">
                  <c:v>Profit before income tax</c:v>
                </c:pt>
                <c:pt idx="3">
                  <c:v>Profit for the period</c:v>
                </c:pt>
              </c:strCache>
            </c:strRef>
          </c:cat>
          <c:val>
            <c:numRef>
              <c:f>'Sterling Q1'!$J$52:$J$55</c:f>
              <c:numCache>
                <c:formatCode>#,##0.0,"B"</c:formatCode>
                <c:ptCount val="4"/>
                <c:pt idx="0">
                  <c:v>106264</c:v>
                </c:pt>
                <c:pt idx="1">
                  <c:v>64857</c:v>
                </c:pt>
                <c:pt idx="2">
                  <c:v>27916</c:v>
                </c:pt>
                <c:pt idx="3">
                  <c:v>23382</c:v>
                </c:pt>
              </c:numCache>
            </c:numRef>
          </c:val>
          <c:extLst>
            <c:ext xmlns:c16="http://schemas.microsoft.com/office/drawing/2014/chart" uri="{C3380CC4-5D6E-409C-BE32-E72D297353CC}">
              <c16:uniqueId val="{00000000-4BC8-407D-81BA-01A342D0BD82}"/>
            </c:ext>
          </c:extLst>
        </c:ser>
        <c:ser>
          <c:idx val="1"/>
          <c:order val="1"/>
          <c:tx>
            <c:strRef>
              <c:f>'Sterling Q1'!$K$51</c:f>
              <c:strCache>
                <c:ptCount val="1"/>
                <c:pt idx="0">
                  <c:v>Q1-2025  </c:v>
                </c:pt>
              </c:strCache>
            </c:strRef>
          </c:tx>
          <c:spPr>
            <a:solidFill>
              <a:srgbClr val="BF9000"/>
            </a:solidFill>
            <a:ln>
              <a:noFill/>
            </a:ln>
            <a:effectLst/>
          </c:spPr>
          <c:invertIfNegative val="0"/>
          <c:dLbls>
            <c:numFmt formatCode="[$₦-46A]#,##0.00,&quot;B&quot;"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Georgia" panose="020405020504050203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'Sterling Q1'!$I$52:$I$55</c:f>
              <c:strCache>
                <c:ptCount val="4"/>
                <c:pt idx="0">
                  <c:v>Interest income</c:v>
                </c:pt>
                <c:pt idx="1">
                  <c:v>Net interest income</c:v>
                </c:pt>
                <c:pt idx="2">
                  <c:v>Profit before income tax</c:v>
                </c:pt>
                <c:pt idx="3">
                  <c:v>Profit for the period</c:v>
                </c:pt>
              </c:strCache>
            </c:strRef>
          </c:cat>
          <c:val>
            <c:numRef>
              <c:f>'Sterling Q1'!$K$52:$K$55</c:f>
              <c:numCache>
                <c:formatCode>#,##0.0,"B"</c:formatCode>
                <c:ptCount val="4"/>
                <c:pt idx="0">
                  <c:v>78355</c:v>
                </c:pt>
                <c:pt idx="1">
                  <c:v>47421</c:v>
                </c:pt>
                <c:pt idx="2">
                  <c:v>18264</c:v>
                </c:pt>
                <c:pt idx="3">
                  <c:v>17231</c:v>
                </c:pt>
              </c:numCache>
            </c:numRef>
          </c:val>
          <c:extLst>
            <c:ext xmlns:c16="http://schemas.microsoft.com/office/drawing/2014/chart" uri="{C3380CC4-5D6E-409C-BE32-E72D297353CC}">
              <c16:uniqueId val="{00000001-4BC8-407D-81BA-01A342D0BD82}"/>
            </c:ext>
          </c:extLst>
        </c:ser>
        <c:dLbls>
          <c:dLblPos val="outEnd"/>
          <c:showLegendKey val="0"/>
          <c:showVal val="1"/>
          <c:showCatName val="0"/>
          <c:showSerName val="0"/>
          <c:showPercent val="0"/>
          <c:showBubbleSize val="0"/>
        </c:dLbls>
        <c:gapWidth val="50"/>
        <c:axId val="1023248223"/>
        <c:axId val="1023249183"/>
      </c:barChart>
      <c:catAx>
        <c:axId val="102324822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crossAx val="1023249183"/>
        <c:crosses val="autoZero"/>
        <c:auto val="1"/>
        <c:lblAlgn val="ctr"/>
        <c:lblOffset val="100"/>
        <c:noMultiLvlLbl val="0"/>
      </c:catAx>
      <c:valAx>
        <c:axId val="1023249183"/>
        <c:scaling>
          <c:orientation val="minMax"/>
        </c:scaling>
        <c:delete val="1"/>
        <c:axPos val="l"/>
        <c:numFmt formatCode="#,##0.0,&quot;B&quot;" sourceLinked="1"/>
        <c:majorTickMark val="none"/>
        <c:minorTickMark val="none"/>
        <c:tickLblPos val="nextTo"/>
        <c:crossAx val="10232482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eorgia" panose="02040502050405020303" pitchFamily="18"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bg1">
          <a:lumMod val="85000"/>
        </a:schemeClr>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5761E-AC5E-49B3-B91E-3EA19CDB7974}" type="datetimeFigureOut">
              <a:rPr lang="en-US" smtClean="0"/>
              <a:t>5/19/2026</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355AD7-49FD-4D6F-945F-66E7549C794D}" type="slidenum">
              <a:rPr lang="en-US" smtClean="0"/>
              <a:t>‹#›</a:t>
            </a:fld>
            <a:endParaRPr lang="en-US"/>
          </a:p>
        </p:txBody>
      </p:sp>
    </p:spTree>
    <p:extLst>
      <p:ext uri="{BB962C8B-B14F-4D97-AF65-F5344CB8AC3E}">
        <p14:creationId xmlns:p14="http://schemas.microsoft.com/office/powerpoint/2010/main" val="1766284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355AD7-49FD-4D6F-945F-66E7549C794D}" type="slidenum">
              <a:rPr lang="en-US" smtClean="0"/>
              <a:t>1</a:t>
            </a:fld>
            <a:endParaRPr lang="en-US"/>
          </a:p>
        </p:txBody>
      </p:sp>
    </p:spTree>
    <p:extLst>
      <p:ext uri="{BB962C8B-B14F-4D97-AF65-F5344CB8AC3E}">
        <p14:creationId xmlns:p14="http://schemas.microsoft.com/office/powerpoint/2010/main" val="3939556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355AD7-49FD-4D6F-945F-66E7549C794D}" type="slidenum">
              <a:rPr lang="en-US" smtClean="0"/>
              <a:t>2</a:t>
            </a:fld>
            <a:endParaRPr lang="en-US"/>
          </a:p>
        </p:txBody>
      </p:sp>
    </p:spTree>
    <p:extLst>
      <p:ext uri="{BB962C8B-B14F-4D97-AF65-F5344CB8AC3E}">
        <p14:creationId xmlns:p14="http://schemas.microsoft.com/office/powerpoint/2010/main" val="401172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
        <p:nvSpPr>
          <p:cNvPr id="8" name="TextBox 7">
            <a:extLst>
              <a:ext uri="{FF2B5EF4-FFF2-40B4-BE49-F238E27FC236}">
                <a16:creationId xmlns:a16="http://schemas.microsoft.com/office/drawing/2014/main" id="{DA5874D8-BB3E-48A9-ADF6-4D2CFC31C94A}"/>
              </a:ext>
            </a:extLst>
          </p:cNvPr>
          <p:cNvSpPr txBox="1"/>
          <p:nvPr userDrawn="1"/>
        </p:nvSpPr>
        <p:spPr>
          <a:xfrm>
            <a:off x="5975968" y="9492723"/>
            <a:ext cx="478189" cy="292315"/>
          </a:xfrm>
          <a:prstGeom prst="rect">
            <a:avLst/>
          </a:prstGeom>
          <a:noFill/>
        </p:spPr>
        <p:txBody>
          <a:bodyPr wrap="none" lIns="182807" tIns="91404" rIns="182807" bIns="91404" rtlCol="0">
            <a:spAutoFit/>
          </a:bodyPr>
          <a:lstStyle/>
          <a:p>
            <a:pPr algn="ctr"/>
            <a:fld id="{260E2A6B-A809-4840-BF14-8648BC0BDF87}" type="slidenum">
              <a:rPr lang="id-ID" sz="700" b="0" i="0" smtClean="0">
                <a:solidFill>
                  <a:schemeClr val="bg1">
                    <a:lumMod val="50000"/>
                  </a:schemeClr>
                </a:solidFill>
                <a:latin typeface="Century Gothic" panose="020B0502020202020204" pitchFamily="34" charset="0"/>
                <a:ea typeface="Lato" charset="0"/>
                <a:cs typeface="Lato" charset="0"/>
              </a:rPr>
              <a:pPr algn="ctr"/>
              <a:t>‹#›</a:t>
            </a:fld>
            <a:endParaRPr lang="id-ID" sz="700" b="0" i="0">
              <a:solidFill>
                <a:schemeClr val="bg1">
                  <a:lumMod val="50000"/>
                </a:schemeClr>
              </a:solidFill>
              <a:latin typeface="Century Gothic" panose="020B0502020202020204" pitchFamily="34" charset="0"/>
              <a:ea typeface="Lato" charset="0"/>
              <a:cs typeface="Lato" charset="0"/>
            </a:endParaRPr>
          </a:p>
        </p:txBody>
      </p:sp>
    </p:spTree>
    <p:extLst>
      <p:ext uri="{BB962C8B-B14F-4D97-AF65-F5344CB8AC3E}">
        <p14:creationId xmlns:p14="http://schemas.microsoft.com/office/powerpoint/2010/main" val="19593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87312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1315167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
        <p:nvSpPr>
          <p:cNvPr id="7" name="TextBox 6">
            <a:extLst>
              <a:ext uri="{FF2B5EF4-FFF2-40B4-BE49-F238E27FC236}">
                <a16:creationId xmlns:a16="http://schemas.microsoft.com/office/drawing/2014/main" id="{F2C83010-78DD-4B5F-BE51-918359081FC4}"/>
              </a:ext>
            </a:extLst>
          </p:cNvPr>
          <p:cNvSpPr txBox="1"/>
          <p:nvPr userDrawn="1"/>
        </p:nvSpPr>
        <p:spPr>
          <a:xfrm>
            <a:off x="5975968" y="9492723"/>
            <a:ext cx="478189" cy="292315"/>
          </a:xfrm>
          <a:prstGeom prst="rect">
            <a:avLst/>
          </a:prstGeom>
          <a:noFill/>
        </p:spPr>
        <p:txBody>
          <a:bodyPr wrap="none" lIns="182807" tIns="91404" rIns="182807" bIns="91404" rtlCol="0">
            <a:spAutoFit/>
          </a:bodyPr>
          <a:lstStyle/>
          <a:p>
            <a:pPr algn="ctr"/>
            <a:fld id="{260E2A6B-A809-4840-BF14-8648BC0BDF87}" type="slidenum">
              <a:rPr lang="id-ID" sz="700" b="0" i="0" smtClean="0">
                <a:solidFill>
                  <a:schemeClr val="bg1">
                    <a:lumMod val="50000"/>
                  </a:schemeClr>
                </a:solidFill>
                <a:latin typeface="Century Gothic" panose="020B0502020202020204" pitchFamily="34" charset="0"/>
                <a:ea typeface="Lato" charset="0"/>
                <a:cs typeface="Lato" charset="0"/>
              </a:rPr>
              <a:pPr algn="ctr"/>
              <a:t>‹#›</a:t>
            </a:fld>
            <a:endParaRPr lang="id-ID" sz="700" b="0" i="0">
              <a:solidFill>
                <a:schemeClr val="bg1">
                  <a:lumMod val="50000"/>
                </a:schemeClr>
              </a:solidFill>
              <a:latin typeface="Century Gothic" panose="020B0502020202020204" pitchFamily="34" charset="0"/>
              <a:ea typeface="Lato" charset="0"/>
              <a:cs typeface="Lato" charset="0"/>
            </a:endParaRPr>
          </a:p>
        </p:txBody>
      </p:sp>
    </p:spTree>
    <p:extLst>
      <p:ext uri="{BB962C8B-B14F-4D97-AF65-F5344CB8AC3E}">
        <p14:creationId xmlns:p14="http://schemas.microsoft.com/office/powerpoint/2010/main" val="3881363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15799E-4778-46B7-81BB-A9491A0F4993}"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03264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15799E-4778-46B7-81BB-A9491A0F4993}"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950739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15799E-4778-46B7-81BB-A9491A0F4993}"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1856801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15799E-4778-46B7-81BB-A9491A0F4993}"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193559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5799E-4778-46B7-81BB-A9491A0F4993}"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409726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15799E-4778-46B7-81BB-A9491A0F4993}"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379228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315799E-4778-46B7-81BB-A9491A0F4993}"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A1D772-34CC-4C09-8884-9CC76B083EE3}" type="slidenum">
              <a:rPr lang="en-US" smtClean="0"/>
              <a:t>‹#›</a:t>
            </a:fld>
            <a:endParaRPr lang="en-US"/>
          </a:p>
        </p:txBody>
      </p:sp>
    </p:spTree>
    <p:extLst>
      <p:ext uri="{BB962C8B-B14F-4D97-AF65-F5344CB8AC3E}">
        <p14:creationId xmlns:p14="http://schemas.microsoft.com/office/powerpoint/2010/main" val="2590046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315799E-4778-46B7-81BB-A9491A0F4993}" type="datetimeFigureOut">
              <a:rPr lang="en-US" smtClean="0"/>
              <a:t>5/19/2026</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BA1D772-34CC-4C09-8884-9CC76B083EE3}" type="slidenum">
              <a:rPr lang="en-US" smtClean="0"/>
              <a:t>‹#›</a:t>
            </a:fld>
            <a:endParaRPr lang="en-US"/>
          </a:p>
        </p:txBody>
      </p:sp>
    </p:spTree>
    <p:extLst>
      <p:ext uri="{BB962C8B-B14F-4D97-AF65-F5344CB8AC3E}">
        <p14:creationId xmlns:p14="http://schemas.microsoft.com/office/powerpoint/2010/main" val="347403508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investing.com/equities/ikeja-historical-data" TargetMode="External"/><Relationship Id="rId5" Type="http://schemas.openxmlformats.org/officeDocument/2006/relationships/hyperlink" Target="https://doclib.ngxgroup.com/Financial_NewsDocs/47012_STERLING_FINANCIAL_HOLDINGS_COMPANY_PLC-_QUARTER_1_-_FINANCIAL_STATEMENT_FOR_2026_FINANCIAL_STATEMENTS_MAY_2026.pdf" TargetMode="External"/><Relationship Id="rId4" Type="http://schemas.openxmlformats.org/officeDocument/2006/relationships/hyperlink" Target="about:blan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349BC14-F222-2944-8E57-51A2D3FF67D8}"/>
              </a:ext>
            </a:extLst>
          </p:cNvPr>
          <p:cNvPicPr>
            <a:picLocks noChangeAspect="1"/>
          </p:cNvPicPr>
          <p:nvPr/>
        </p:nvPicPr>
        <p:blipFill>
          <a:blip r:embed="rId3"/>
          <a:stretch>
            <a:fillRect/>
          </a:stretch>
        </p:blipFill>
        <p:spPr>
          <a:xfrm>
            <a:off x="251283" y="80431"/>
            <a:ext cx="1137056" cy="396790"/>
          </a:xfrm>
          <a:prstGeom prst="rect">
            <a:avLst/>
          </a:prstGeom>
        </p:spPr>
      </p:pic>
      <p:sp>
        <p:nvSpPr>
          <p:cNvPr id="8" name="Rectangle 7">
            <a:extLst>
              <a:ext uri="{FF2B5EF4-FFF2-40B4-BE49-F238E27FC236}">
                <a16:creationId xmlns:a16="http://schemas.microsoft.com/office/drawing/2014/main" id="{0F0B46DF-7075-2944-B83D-0BA1C3805DBB}"/>
              </a:ext>
            </a:extLst>
          </p:cNvPr>
          <p:cNvSpPr/>
          <p:nvPr/>
        </p:nvSpPr>
        <p:spPr>
          <a:xfrm>
            <a:off x="1496342" y="194826"/>
            <a:ext cx="3054045" cy="18466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white">
                    <a:lumMod val="50000"/>
                  </a:prstClr>
                </a:solidFill>
                <a:effectLst/>
                <a:uLnTx/>
                <a:uFillTx/>
                <a:latin typeface="Helvetica" pitchFamily="2" charset="0"/>
                <a:ea typeface="+mn-ea"/>
                <a:cs typeface="+mn-cs"/>
              </a:rPr>
              <a:t>YOUR SMART BROKERAGE PARTNER</a:t>
            </a:r>
          </a:p>
        </p:txBody>
      </p:sp>
      <p:cxnSp>
        <p:nvCxnSpPr>
          <p:cNvPr id="11" name="Straight Connector 10">
            <a:extLst>
              <a:ext uri="{FF2B5EF4-FFF2-40B4-BE49-F238E27FC236}">
                <a16:creationId xmlns:a16="http://schemas.microsoft.com/office/drawing/2014/main" id="{B69CDE66-91A0-FB41-ADA2-37D7ADE42C60}"/>
              </a:ext>
            </a:extLst>
          </p:cNvPr>
          <p:cNvCxnSpPr>
            <a:cxnSpLocks/>
          </p:cNvCxnSpPr>
          <p:nvPr/>
        </p:nvCxnSpPr>
        <p:spPr>
          <a:xfrm>
            <a:off x="1496342" y="148803"/>
            <a:ext cx="0" cy="260046"/>
          </a:xfrm>
          <a:prstGeom prst="line">
            <a:avLst/>
          </a:prstGeom>
          <a:ln w="6350">
            <a:solidFill>
              <a:srgbClr val="B7891C"/>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F171A47-D841-4896-9035-D171A8C26E22}"/>
              </a:ext>
            </a:extLst>
          </p:cNvPr>
          <p:cNvSpPr txBox="1"/>
          <p:nvPr/>
        </p:nvSpPr>
        <p:spPr>
          <a:xfrm>
            <a:off x="4378700" y="9026777"/>
            <a:ext cx="2223268" cy="21544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hlinkClick r:id="rId4"/>
              </a:rPr>
              <a:t>www. parthiansecuritiesng.com</a:t>
            </a:r>
            <a:endParaRPr kumimoji="0" lang="en-US" sz="8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09B93A4D-37FF-44CD-AF24-387CB5015449}"/>
              </a:ext>
            </a:extLst>
          </p:cNvPr>
          <p:cNvSpPr txBox="1"/>
          <p:nvPr/>
        </p:nvSpPr>
        <p:spPr>
          <a:xfrm>
            <a:off x="4819212" y="231000"/>
            <a:ext cx="1782756" cy="2462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19 </a:t>
            </a:r>
            <a:r>
              <a:rPr lang="en-US" sz="1000" dirty="0">
                <a:solidFill>
                  <a:srgbClr val="55565A"/>
                </a:solidFill>
                <a:latin typeface="Georgia" panose="02040502050405020303" pitchFamily="18" charset="0"/>
                <a:ea typeface="Tahoma" panose="020B0604030504040204" pitchFamily="34" charset="0"/>
                <a:cs typeface="Tahoma" panose="020B0604030504040204" pitchFamily="34" charset="0"/>
              </a:rPr>
              <a:t>May.</a:t>
            </a:r>
            <a:r>
              <a:rPr kumimoji="0" lang="en-US" sz="10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 2026</a:t>
            </a:r>
          </a:p>
        </p:txBody>
      </p:sp>
      <p:sp>
        <p:nvSpPr>
          <p:cNvPr id="12" name="TextBox 11">
            <a:extLst>
              <a:ext uri="{FF2B5EF4-FFF2-40B4-BE49-F238E27FC236}">
                <a16:creationId xmlns:a16="http://schemas.microsoft.com/office/drawing/2014/main" id="{2BD71CFA-B429-486C-8FC8-F967068F8CA5}"/>
              </a:ext>
            </a:extLst>
          </p:cNvPr>
          <p:cNvSpPr txBox="1"/>
          <p:nvPr/>
        </p:nvSpPr>
        <p:spPr>
          <a:xfrm>
            <a:off x="0" y="859823"/>
            <a:ext cx="4125093" cy="9133269"/>
          </a:xfrm>
          <a:prstGeom prst="rect">
            <a:avLst/>
          </a:prstGeom>
          <a:noFill/>
        </p:spPr>
        <p:txBody>
          <a:bodyPr wrap="square" rtlCol="0">
            <a:spAutoFit/>
          </a:bodyPr>
          <a:lstStyle/>
          <a:p>
            <a:pPr marR="0" lvl="0" algn="just" defTabSz="914400" rtl="0" eaLnBrk="1" fontAlgn="auto" latinLnBrk="0" hangingPunct="1">
              <a:lnSpc>
                <a:spcPct val="100000"/>
              </a:lnSpc>
              <a:spcBef>
                <a:spcPts val="0"/>
              </a:spcBef>
              <a:spcAft>
                <a:spcPts val="0"/>
              </a:spcAft>
              <a:buClrTx/>
              <a:buSzTx/>
              <a:tabLst/>
              <a:defRPr/>
            </a:pPr>
            <a:endParaRPr kumimoji="0" lang="en-US" sz="950" i="0" u="none" strike="noStrike" kern="1200" cap="none" spc="0" normalizeH="0" baseline="0" noProof="0" dirty="0">
              <a:ln>
                <a:noFill/>
              </a:ln>
              <a:solidFill>
                <a:schemeClr val="tx1">
                  <a:lumMod val="50000"/>
                  <a:lumOff val="50000"/>
                </a:schemeClr>
              </a:solidFill>
              <a:effectLst/>
              <a:uLnTx/>
              <a:uFillTx/>
              <a:latin typeface="Georgia" panose="02040502050405020303" pitchFamily="18" charset="0"/>
            </a:endParaRPr>
          </a:p>
          <a:p>
            <a:pPr marR="0" lvl="0" algn="just" defTabSz="914400" rtl="0" eaLnBrk="1" fontAlgn="auto" latinLnBrk="0" hangingPunct="1">
              <a:lnSpc>
                <a:spcPct val="100000"/>
              </a:lnSpc>
              <a:spcBef>
                <a:spcPts val="0"/>
              </a:spcBef>
              <a:spcAft>
                <a:spcPts val="0"/>
              </a:spcAft>
              <a:buClrTx/>
              <a:buSzTx/>
              <a:tabLst/>
              <a:defRPr/>
            </a:pPr>
            <a:r>
              <a:rPr kumimoji="0" lang="en-US" sz="950" b="1" i="0" u="none" strike="noStrike" kern="1200" cap="none" spc="0" normalizeH="0" baseline="0" noProof="0" dirty="0">
                <a:ln>
                  <a:noFill/>
                </a:ln>
                <a:solidFill>
                  <a:srgbClr val="BA9C59"/>
                </a:solidFill>
                <a:effectLst/>
                <a:uLnTx/>
                <a:uFillTx/>
                <a:latin typeface="Georgia" panose="02040502050405020303" pitchFamily="18" charset="0"/>
              </a:rPr>
              <a:t>KEY FINANCIAL HIGHLIGHTS</a:t>
            </a:r>
          </a:p>
          <a:p>
            <a:pPr marR="0" lvl="0" algn="just" defTabSz="914400" rtl="0" eaLnBrk="1" fontAlgn="auto" latinLnBrk="0" hangingPunct="1">
              <a:lnSpc>
                <a:spcPct val="100000"/>
              </a:lnSpc>
              <a:spcBef>
                <a:spcPts val="0"/>
              </a:spcBef>
              <a:spcAft>
                <a:spcPts val="0"/>
              </a:spcAft>
              <a:buClrTx/>
              <a:buSzTx/>
              <a:tabLst/>
              <a:defRPr/>
            </a:pPr>
            <a:endParaRPr kumimoji="0" lang="en-US" sz="950" i="0" u="none" strike="noStrike" kern="1200" cap="none" spc="0" normalizeH="0" baseline="0" noProof="0" dirty="0">
              <a:ln>
                <a:noFill/>
              </a:ln>
              <a:solidFill>
                <a:schemeClr val="tx1">
                  <a:lumMod val="50000"/>
                  <a:lumOff val="50000"/>
                </a:schemeClr>
              </a:solidFill>
              <a:effectLst/>
              <a:uLnTx/>
              <a:uFillTx/>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Interest income grew by 35.62% to ₦106.26 billion in Q1 2026 from ₦78.36 billion in Q1 2025, while interest expense increased by 33.86% to ₦41.41 billion from ₦30.93 billion. Consequently, net interest income expanded by 36.77% to ₦64.86 billion during the review period.</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Non-interest income performance remained positive, with net fee and commission income rising by 32.36% to ₦13.40 billion in Q1 2026 from ₦10.13 billion in Q1 2025. Net trading income also increased by 16.14% to ₦3.37 billion from ₦2.90 billion, while other operating income surged significantly by 205.52% to ₦11.79 billion. However, credit loss expense on financial assets rose sharply by 276.17% to ₦9.20 billion from ₦2.45 billion in the corresponding period of 2025. As a result, net operating income after impairment settled at ₦84.21 billion in Q1 2026.</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Total operating expenses rose by 29.14% to ₦56.30 billion in Q1 2026 from ₦43.59 billion in Q1 2025, driven largely by a 43.98% increase in personnel expenses to ₦15.32 billion and a 31.48% rise in other operating expenses to ₦16.30 billion. Despite higher cost pressures, profit before income tax advanced by 52.85% to ₦27.92 billion from ₦18.26 billion, while profit after tax grew by 35.70% year-on-year to ₦23.38 billion from ₦17.23 billion recorded in Q1 2025.</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Total assets expanded by 4.06% to ₦4.07 trillion compared to the FY 2025 position of ₦3.91 trillion. The growth was primarily supported by a 25.63% increase in debt instruments measured at fair value through other comprehensive income to ₦812.18 billion, alongside a 23.18% rise in property, plant, and equipment to ₦85.44 billion. Loans and advances to customers increased modestly by 2.18% to ₦1.44 trillion from ₦1.41 trillion at FY 2025. Conversely, cash and balances with the Central Bank of Nigeria declined by 4.78% to ₦725.21 billion during the period under review.</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On the liability side, deposits from customers declined marginally by 1.21% to ₦2.95 trillion in Q1 2026 from ₦2.98 trillion at FY 2025, while deposits from banks increased to ₦99.94 billion. Other borrowed funds edged higher by 2.35% to ₦236.87 billion. Overall, total liabilities increased slightly by 1.30% to ₦3.53 trillion in Q1 2026 from ₦3.48 trillion at FY 2025. Meanwhile, total equity strengthened significantly by 26.54% to ₦542.48 billion from ₦428.70 billion at FY 2025.</a:t>
            </a:r>
          </a:p>
          <a:p>
            <a:pPr marL="171450" indent="-171450" algn="just" defTabSz="685800" fontAlgn="b">
              <a:buFont typeface="Arial" panose="020B0604020202020204" pitchFamily="34" charset="0"/>
              <a:buChar char="•"/>
            </a:pPr>
            <a:endParaRPr lang="en-US" sz="1000" dirty="0">
              <a:solidFill>
                <a:srgbClr val="7F7F7F"/>
              </a:solidFill>
              <a:latin typeface="Georgia" panose="02040502050405020303" pitchFamily="18" charset="0"/>
            </a:endParaRPr>
          </a:p>
          <a:p>
            <a:pPr marL="171450" indent="-171450" algn="just" defTabSz="685800" fontAlgn="b">
              <a:buFont typeface="Arial" panose="020B0604020202020204" pitchFamily="34" charset="0"/>
              <a:buChar char="•"/>
            </a:pPr>
            <a:r>
              <a:rPr lang="en-US" sz="1000" dirty="0">
                <a:solidFill>
                  <a:srgbClr val="7F7F7F"/>
                </a:solidFill>
                <a:latin typeface="Georgia" panose="02040502050405020303" pitchFamily="18" charset="0"/>
              </a:rPr>
              <a:t>Cash flow analysis indicates an improvement in liquidity, as net cash generated from operating activities reversed from a negative position of ₦157.38 billion in Q1 2025 to a positive inflow of ₦65.14 billion in Q1 2026. Net cash used in investing activities widened by 45.37% to an outflow of ₦150.99 billion from ₦103.87 billion in the comparable period of 2025. Meanwhile, financing activities recorded a significant improvement, with net cash inflow of ₦107.58 billion compared to a net outflow of ₦69.06 billion in Q1 2025.</a:t>
            </a:r>
            <a:endParaRPr lang="en-US" sz="950" dirty="0">
              <a:solidFill>
                <a:schemeClr val="tx1">
                  <a:lumMod val="50000"/>
                  <a:lumOff val="50000"/>
                </a:schemeClr>
              </a:solidFill>
              <a:latin typeface="Georgia" panose="02040502050405020303" pitchFamily="18" charset="0"/>
            </a:endParaRPr>
          </a:p>
          <a:p>
            <a:pPr marL="171450" indent="-171450" algn="just" defTabSz="685800" fontAlgn="b">
              <a:buFont typeface="Arial" panose="020B0604020202020204" pitchFamily="34" charset="0"/>
              <a:buChar char="•"/>
            </a:pPr>
            <a:endParaRPr lang="en-US" sz="950" dirty="0">
              <a:solidFill>
                <a:schemeClr val="tx1">
                  <a:lumMod val="50000"/>
                  <a:lumOff val="50000"/>
                </a:schemeClr>
              </a:solidFill>
              <a:latin typeface="Georgia" panose="02040502050405020303" pitchFamily="18" charset="0"/>
            </a:endParaRPr>
          </a:p>
          <a:p>
            <a:pPr marR="0" lvl="0" defTabSz="914400" rtl="0" eaLnBrk="1" fontAlgn="auto" latinLnBrk="0" hangingPunct="1">
              <a:lnSpc>
                <a:spcPct val="100000"/>
              </a:lnSpc>
              <a:spcBef>
                <a:spcPts val="0"/>
              </a:spcBef>
              <a:spcAft>
                <a:spcPts val="0"/>
              </a:spcAft>
              <a:buClrTx/>
              <a:buSzTx/>
              <a:tabLst/>
              <a:defRPr/>
            </a:pPr>
            <a:r>
              <a:rPr lang="en-US" sz="950" i="1" dirty="0">
                <a:solidFill>
                  <a:schemeClr val="tx1">
                    <a:lumMod val="50000"/>
                    <a:lumOff val="50000"/>
                  </a:schemeClr>
                </a:solidFill>
                <a:latin typeface="Georgia" panose="02040502050405020303" pitchFamily="18" charset="0"/>
              </a:rPr>
              <a:t>    Kindly click </a:t>
            </a:r>
            <a:r>
              <a:rPr lang="en-US" sz="950" i="1" u="sng" dirty="0">
                <a:solidFill>
                  <a:srgbClr val="C09126"/>
                </a:solidFill>
                <a:latin typeface="Georgia" panose="02040502050405020303" pitchFamily="18" charset="0"/>
                <a:hlinkClick r:id="rId5">
                  <a:extLst>
                    <a:ext uri="{A12FA001-AC4F-418D-AE19-62706E023703}">
                      <ahyp:hlinkClr xmlns:ahyp="http://schemas.microsoft.com/office/drawing/2018/hyperlinkcolor" val="tx"/>
                    </a:ext>
                  </a:extLst>
                </a:hlinkClick>
              </a:rPr>
              <a:t>here</a:t>
            </a:r>
            <a:r>
              <a:rPr lang="en-US" sz="950" i="1" u="sng" dirty="0">
                <a:solidFill>
                  <a:schemeClr val="tx1">
                    <a:lumMod val="50000"/>
                    <a:lumOff val="50000"/>
                  </a:schemeClr>
                </a:solidFill>
                <a:latin typeface="Georgia" panose="02040502050405020303" pitchFamily="18" charset="0"/>
              </a:rPr>
              <a:t> </a:t>
            </a:r>
            <a:r>
              <a:rPr lang="en-US" sz="950" i="1" dirty="0">
                <a:solidFill>
                  <a:schemeClr val="tx1">
                    <a:lumMod val="50000"/>
                    <a:lumOff val="50000"/>
                  </a:schemeClr>
                </a:solidFill>
                <a:latin typeface="Georgia" panose="02040502050405020303" pitchFamily="18" charset="0"/>
              </a:rPr>
              <a:t>for the full financial statement</a:t>
            </a:r>
            <a:r>
              <a:rPr lang="en-US" sz="950" dirty="0">
                <a:solidFill>
                  <a:schemeClr val="tx1">
                    <a:lumMod val="50000"/>
                    <a:lumOff val="50000"/>
                  </a:schemeClr>
                </a:solidFill>
                <a:latin typeface="Georgia" panose="02040502050405020303" pitchFamily="18" charset="0"/>
              </a:rPr>
              <a:t>.</a:t>
            </a:r>
            <a:endParaRPr kumimoji="0" lang="en-US" sz="950" i="0" u="none" strike="noStrike" kern="1200" cap="none" spc="0" normalizeH="0" baseline="0" noProof="0" dirty="0">
              <a:ln>
                <a:noFill/>
              </a:ln>
              <a:solidFill>
                <a:schemeClr val="tx1">
                  <a:lumMod val="50000"/>
                  <a:lumOff val="50000"/>
                </a:schemeClr>
              </a:solidFill>
              <a:effectLst/>
              <a:uLnTx/>
              <a:uFillTx/>
              <a:latin typeface="Georgia" panose="02040502050405020303" pitchFamily="18" charset="0"/>
            </a:endParaRPr>
          </a:p>
        </p:txBody>
      </p:sp>
      <p:sp>
        <p:nvSpPr>
          <p:cNvPr id="17" name="Rectangle 16">
            <a:extLst>
              <a:ext uri="{FF2B5EF4-FFF2-40B4-BE49-F238E27FC236}">
                <a16:creationId xmlns:a16="http://schemas.microsoft.com/office/drawing/2014/main" id="{AC153F31-293F-4490-B05D-C7B13E6B0754}"/>
              </a:ext>
            </a:extLst>
          </p:cNvPr>
          <p:cNvSpPr/>
          <p:nvPr/>
        </p:nvSpPr>
        <p:spPr>
          <a:xfrm>
            <a:off x="251283" y="606135"/>
            <a:ext cx="6309360" cy="18288"/>
          </a:xfrm>
          <a:prstGeom prst="rect">
            <a:avLst/>
          </a:prstGeom>
          <a:solidFill>
            <a:srgbClr val="BA9C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G"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A1AEE690-B447-40BE-9244-EE459DE76276}"/>
              </a:ext>
            </a:extLst>
          </p:cNvPr>
          <p:cNvSpPr txBox="1"/>
          <p:nvPr/>
        </p:nvSpPr>
        <p:spPr>
          <a:xfrm>
            <a:off x="115601" y="663779"/>
            <a:ext cx="5852738" cy="253916"/>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1050" b="1" dirty="0">
                <a:solidFill>
                  <a:prstClr val="white">
                    <a:lumMod val="50000"/>
                  </a:prstClr>
                </a:solidFill>
                <a:latin typeface="Georgia" panose="02040502050405020303" pitchFamily="18" charset="0"/>
              </a:rPr>
              <a:t>Earnings Update: Sterling Bank Q1-2026 (Ticker: STERLING)</a:t>
            </a:r>
            <a:endParaRPr kumimoji="0" lang="en-US" sz="1050" b="1" i="0" u="none" strike="noStrike" kern="1200" cap="none" spc="0" normalizeH="0" baseline="0" noProof="0" dirty="0">
              <a:ln>
                <a:noFill/>
              </a:ln>
              <a:solidFill>
                <a:prstClr val="white">
                  <a:lumMod val="50000"/>
                </a:prstClr>
              </a:solidFill>
              <a:effectLst/>
              <a:uLnTx/>
              <a:uFillTx/>
              <a:latin typeface="Georgia" panose="02040502050405020303" pitchFamily="18" charset="0"/>
            </a:endParaRPr>
          </a:p>
        </p:txBody>
      </p:sp>
      <p:sp>
        <p:nvSpPr>
          <p:cNvPr id="3" name="TextBox 2">
            <a:extLst>
              <a:ext uri="{FF2B5EF4-FFF2-40B4-BE49-F238E27FC236}">
                <a16:creationId xmlns:a16="http://schemas.microsoft.com/office/drawing/2014/main" id="{291EAE92-C238-9222-AEE6-561277252364}"/>
              </a:ext>
            </a:extLst>
          </p:cNvPr>
          <p:cNvSpPr txBox="1"/>
          <p:nvPr/>
        </p:nvSpPr>
        <p:spPr>
          <a:xfrm>
            <a:off x="4403645" y="7526557"/>
            <a:ext cx="2289756" cy="2000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Source: </a:t>
            </a:r>
            <a:r>
              <a:rPr kumimoji="0" lang="en-US" sz="7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hlinkClick r:id="rId6"/>
              </a:rPr>
              <a:t>Investing.com</a:t>
            </a:r>
            <a:r>
              <a:rPr kumimoji="0" lang="en-US" sz="700" b="0" i="0" u="none" strike="noStrike" kern="1200" cap="none" spc="0" normalizeH="0" baseline="0" noProof="0" dirty="0">
                <a:ln>
                  <a:noFill/>
                </a:ln>
                <a:solidFill>
                  <a:srgbClr val="55565A"/>
                </a:solidFill>
                <a:effectLst/>
                <a:uLnTx/>
                <a:uFillTx/>
                <a:latin typeface="Georgia" panose="02040502050405020303" pitchFamily="18" charset="0"/>
                <a:ea typeface="Tahoma" panose="020B0604030504040204" pitchFamily="34" charset="0"/>
                <a:cs typeface="Tahoma" panose="020B0604030504040204" pitchFamily="34" charset="0"/>
              </a:rPr>
              <a:t>, Parthian Securities Research </a:t>
            </a:r>
          </a:p>
        </p:txBody>
      </p:sp>
      <p:graphicFrame>
        <p:nvGraphicFramePr>
          <p:cNvPr id="2" name="Content Placeholder 4">
            <a:extLst>
              <a:ext uri="{FF2B5EF4-FFF2-40B4-BE49-F238E27FC236}">
                <a16:creationId xmlns:a16="http://schemas.microsoft.com/office/drawing/2014/main" id="{006CF1BE-26B8-E89C-6BCA-55499F050C38}"/>
              </a:ext>
            </a:extLst>
          </p:cNvPr>
          <p:cNvGraphicFramePr>
            <a:graphicFrameLocks/>
          </p:cNvGraphicFramePr>
          <p:nvPr>
            <p:extLst>
              <p:ext uri="{D42A27DB-BD31-4B8C-83A1-F6EECF244321}">
                <p14:modId xmlns:p14="http://schemas.microsoft.com/office/powerpoint/2010/main" val="1843348947"/>
              </p:ext>
            </p:extLst>
          </p:nvPr>
        </p:nvGraphicFramePr>
        <p:xfrm>
          <a:off x="4237111" y="1334080"/>
          <a:ext cx="2622825" cy="3030105"/>
        </p:xfrm>
        <a:graphic>
          <a:graphicData uri="http://schemas.openxmlformats.org/drawingml/2006/table">
            <a:tbl>
              <a:tblPr firstRow="1" firstCol="1" bandRow="1">
                <a:tableStyleId>{2D5ABB26-0587-4C30-8999-92F81FD0307C}</a:tableStyleId>
              </a:tblPr>
              <a:tblGrid>
                <a:gridCol w="1413880">
                  <a:extLst>
                    <a:ext uri="{9D8B030D-6E8A-4147-A177-3AD203B41FA5}">
                      <a16:colId xmlns:a16="http://schemas.microsoft.com/office/drawing/2014/main" val="20000"/>
                    </a:ext>
                  </a:extLst>
                </a:gridCol>
                <a:gridCol w="1208945">
                  <a:extLst>
                    <a:ext uri="{9D8B030D-6E8A-4147-A177-3AD203B41FA5}">
                      <a16:colId xmlns:a16="http://schemas.microsoft.com/office/drawing/2014/main" val="20001"/>
                    </a:ext>
                  </a:extLst>
                </a:gridCol>
              </a:tblGrid>
              <a:tr h="364010">
                <a:tc gridSpan="2">
                  <a:txBody>
                    <a:bodyPr/>
                    <a:lstStyle/>
                    <a:p>
                      <a:pPr algn="l" fontAlgn="b"/>
                      <a:endParaRPr lang="en-US" sz="1200" b="1" i="0" u="none" strike="noStrike">
                        <a:solidFill>
                          <a:srgbClr val="BA9C59"/>
                        </a:solidFill>
                        <a:effectLst/>
                        <a:latin typeface="Georgia" panose="02040502050405020303" pitchFamily="18" charset="0"/>
                      </a:endParaRPr>
                    </a:p>
                  </a:txBody>
                  <a:tcPr marL="9525" marR="9525" marT="9525" marB="0" anchor="ctr">
                    <a:solidFill>
                      <a:srgbClr val="BA9C59"/>
                    </a:solidFill>
                  </a:tcPr>
                </a:tc>
                <a:tc hMerge="1">
                  <a:txBody>
                    <a:bodyPr/>
                    <a:lstStyle/>
                    <a:p>
                      <a:pPr algn="ctr" fontAlgn="b"/>
                      <a:endParaRPr lang="en-US" sz="1000" b="0" i="0" u="none" strike="noStrike">
                        <a:solidFill>
                          <a:schemeClr val="bg1"/>
                        </a:solidFill>
                        <a:effectLst/>
                        <a:latin typeface="Avenir Next LT Pro" panose="020B0504020202020204" pitchFamily="34" charset="0"/>
                      </a:endParaRPr>
                    </a:p>
                  </a:txBody>
                  <a:tcPr marL="9525" marR="9525" marT="9525" marB="0" anchor="ctr">
                    <a:lnR w="6350" cap="flat" cmpd="sng" algn="ctr">
                      <a:noFill/>
                      <a:prstDash val="solid"/>
                      <a:round/>
                      <a:headEnd type="none" w="med" len="med"/>
                      <a:tailEnd type="none" w="med" len="med"/>
                    </a:lnR>
                    <a:lnT w="6350" cap="flat" cmpd="sng" algn="ctr">
                      <a:solidFill>
                        <a:srgbClr val="7F7F7F">
                          <a:alpha val="50196"/>
                        </a:srgbClr>
                      </a:solidFill>
                      <a:prstDash val="solid"/>
                      <a:round/>
                      <a:headEnd type="none" w="med" len="med"/>
                      <a:tailEnd type="none" w="med" len="med"/>
                    </a:lnT>
                    <a:lnB w="6350" cap="flat" cmpd="sng" algn="ctr">
                      <a:solidFill>
                        <a:srgbClr val="7F7F7F">
                          <a:alpha val="50196"/>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3493850"/>
                  </a:ext>
                </a:extLst>
              </a:tr>
              <a:tr h="268708">
                <a:tc>
                  <a:txBody>
                    <a:bodyPr/>
                    <a:lstStyle/>
                    <a:p>
                      <a:pPr algn="l" fontAlgn="b"/>
                      <a:r>
                        <a:rPr lang="en-US" sz="1000" b="1" u="none" strike="noStrike">
                          <a:solidFill>
                            <a:srgbClr val="7F7F7F"/>
                          </a:solidFill>
                          <a:effectLst/>
                          <a:latin typeface="Georgia" panose="02040502050405020303" pitchFamily="18" charset="0"/>
                        </a:rPr>
                        <a:t>TICKER</a:t>
                      </a:r>
                      <a:endParaRPr lang="en-US" sz="1000" b="1" i="0" u="none" strike="noStrike">
                        <a:solidFill>
                          <a:srgbClr val="7F7F7F"/>
                        </a:solidFill>
                        <a:effectLst/>
                        <a:latin typeface="Georgia" panose="02040502050405020303" pitchFamily="18" charset="0"/>
                      </a:endParaRPr>
                    </a:p>
                  </a:txBody>
                  <a:tcPr marL="9525" marR="9525" marT="9525" marB="0" anchor="ctr"/>
                </a:tc>
                <a:tc>
                  <a:txBody>
                    <a:bodyPr/>
                    <a:lstStyle/>
                    <a:p>
                      <a:pPr algn="ctr" rtl="0" fontAlgn="b"/>
                      <a:r>
                        <a:rPr lang="en-US" sz="1000" b="1" dirty="0">
                          <a:solidFill>
                            <a:prstClr val="white">
                              <a:lumMod val="50000"/>
                            </a:prstClr>
                          </a:solidFill>
                          <a:latin typeface="Georgia" panose="02040502050405020303" pitchFamily="18" charset="0"/>
                        </a:rPr>
                        <a:t>STERLING</a:t>
                      </a:r>
                      <a:endParaRPr lang="en-US" sz="1000" b="1" i="0" u="none" strike="noStrike" dirty="0">
                        <a:solidFill>
                          <a:schemeClr val="bg1">
                            <a:lumMod val="50000"/>
                          </a:schemeClr>
                        </a:solidFill>
                        <a:effectLst/>
                        <a:latin typeface="Georgia" panose="02040502050405020303" pitchFamily="18" charset="0"/>
                      </a:endParaRPr>
                    </a:p>
                  </a:txBody>
                  <a:tcPr marL="9525" marR="9525" marT="9525" marB="0" anchor="ctr">
                    <a:lnT w="6350" cap="flat" cmpd="sng" algn="ctr">
                      <a:solidFill>
                        <a:srgbClr val="7F7F7F">
                          <a:alpha val="50196"/>
                        </a:srgbClr>
                      </a:solidFill>
                      <a:prstDash val="solid"/>
                      <a:round/>
                      <a:headEnd type="none" w="med" len="med"/>
                      <a:tailEnd type="none" w="med" len="med"/>
                    </a:lnT>
                  </a:tcPr>
                </a:tc>
                <a:extLst>
                  <a:ext uri="{0D108BD9-81ED-4DB2-BD59-A6C34878D82A}">
                    <a16:rowId xmlns:a16="http://schemas.microsoft.com/office/drawing/2014/main" val="10000"/>
                  </a:ext>
                </a:extLst>
              </a:tr>
              <a:tr h="268708">
                <a:tc>
                  <a:txBody>
                    <a:bodyPr/>
                    <a:lstStyle/>
                    <a:p>
                      <a:pPr algn="l" fontAlgn="b"/>
                      <a:r>
                        <a:rPr lang="en-GB" sz="1000" b="0" u="none" strike="noStrike" dirty="0">
                          <a:solidFill>
                            <a:schemeClr val="bg1">
                              <a:lumMod val="50000"/>
                            </a:schemeClr>
                          </a:solidFill>
                          <a:effectLst/>
                          <a:latin typeface="Georgia" panose="02040502050405020303" pitchFamily="18" charset="0"/>
                        </a:rPr>
                        <a:t>Price (</a:t>
                      </a:r>
                      <a:r>
                        <a:rPr lang="en-US" sz="1000" b="0" u="none" strike="noStrike" dirty="0">
                          <a:solidFill>
                            <a:schemeClr val="bg1">
                              <a:lumMod val="50000"/>
                            </a:schemeClr>
                          </a:solidFill>
                          <a:effectLst/>
                          <a:latin typeface="Georgia" panose="02040502050405020303" pitchFamily="18" charset="0"/>
                        </a:rPr>
                        <a:t>₦) </a:t>
                      </a:r>
                      <a:r>
                        <a:rPr lang="en-US" sz="800" b="0" u="none" strike="noStrike" dirty="0">
                          <a:solidFill>
                            <a:schemeClr val="bg1">
                              <a:lumMod val="50000"/>
                            </a:schemeClr>
                          </a:solidFill>
                          <a:effectLst/>
                          <a:latin typeface="Georgia" panose="02040502050405020303" pitchFamily="18" charset="0"/>
                        </a:rPr>
                        <a:t>as of 18 May 2026</a:t>
                      </a:r>
                      <a:endParaRPr lang="en-GB" sz="1000" b="0" i="1" u="none" strike="noStrike" dirty="0">
                        <a:solidFill>
                          <a:schemeClr val="bg1">
                            <a:lumMod val="50000"/>
                          </a:schemeClr>
                        </a:solidFill>
                        <a:effectLst/>
                        <a:latin typeface="Georgia" panose="02040502050405020303" pitchFamily="18" charset="0"/>
                      </a:endParaRP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7.85</a:t>
                      </a:r>
                    </a:p>
                  </a:txBody>
                  <a:tcPr marL="7620" marR="7620" marT="7620" marB="0" anchor="ctr"/>
                </a:tc>
                <a:extLst>
                  <a:ext uri="{0D108BD9-81ED-4DB2-BD59-A6C34878D82A}">
                    <a16:rowId xmlns:a16="http://schemas.microsoft.com/office/drawing/2014/main" val="10001"/>
                  </a:ext>
                </a:extLst>
              </a:tr>
              <a:tr h="247723">
                <a:tc>
                  <a:txBody>
                    <a:bodyPr/>
                    <a:lstStyle/>
                    <a:p>
                      <a:pPr algn="l" fontAlgn="b"/>
                      <a:r>
                        <a:rPr lang="en-GB" sz="1000" b="0" u="none" strike="noStrike" dirty="0">
                          <a:solidFill>
                            <a:schemeClr val="bg1">
                              <a:lumMod val="50000"/>
                            </a:schemeClr>
                          </a:solidFill>
                          <a:effectLst/>
                          <a:latin typeface="Georgia" panose="02040502050405020303" pitchFamily="18" charset="0"/>
                        </a:rPr>
                        <a:t>Shares Outstanding</a:t>
                      </a:r>
                      <a:endParaRPr lang="en-GB" sz="1000" b="0" i="0" u="none" strike="noStrike" dirty="0">
                        <a:solidFill>
                          <a:schemeClr val="bg1">
                            <a:lumMod val="50000"/>
                          </a:schemeClr>
                        </a:solidFill>
                        <a:effectLst/>
                        <a:latin typeface="Georgia" panose="02040502050405020303" pitchFamily="18" charset="0"/>
                      </a:endParaRP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54.69B</a:t>
                      </a:r>
                    </a:p>
                  </a:txBody>
                  <a:tcPr marL="7620" marR="7620" marT="7620" marB="0" anchor="ctr"/>
                </a:tc>
                <a:extLst>
                  <a:ext uri="{0D108BD9-81ED-4DB2-BD59-A6C34878D82A}">
                    <a16:rowId xmlns:a16="http://schemas.microsoft.com/office/drawing/2014/main" val="10002"/>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52 Weeks High (₦)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9.350</a:t>
                      </a:r>
                    </a:p>
                  </a:txBody>
                  <a:tcPr marL="7620" marR="7620" marT="7620" marB="0" anchor="ctr"/>
                </a:tc>
                <a:extLst>
                  <a:ext uri="{0D108BD9-81ED-4DB2-BD59-A6C34878D82A}">
                    <a16:rowId xmlns:a16="http://schemas.microsoft.com/office/drawing/2014/main" val="1714092832"/>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52 Weeks Low (₦)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5</a:t>
                      </a:r>
                    </a:p>
                  </a:txBody>
                  <a:tcPr marL="7620" marR="7620" marT="7620" marB="0" anchor="ctr"/>
                </a:tc>
                <a:extLst>
                  <a:ext uri="{0D108BD9-81ED-4DB2-BD59-A6C34878D82A}">
                    <a16:rowId xmlns:a16="http://schemas.microsoft.com/office/drawing/2014/main" val="2627996472"/>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1 Year Change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32.7%</a:t>
                      </a:r>
                    </a:p>
                  </a:txBody>
                  <a:tcPr marL="7620" marR="7620" marT="7620" marB="0" anchor="ctr"/>
                </a:tc>
                <a:extLst>
                  <a:ext uri="{0D108BD9-81ED-4DB2-BD59-A6C34878D82A}">
                    <a16:rowId xmlns:a16="http://schemas.microsoft.com/office/drawing/2014/main" val="248068234"/>
                  </a:ext>
                </a:extLst>
              </a:tr>
              <a:tr h="268708">
                <a:tc>
                  <a:txBody>
                    <a:bodyPr/>
                    <a:lstStyle/>
                    <a:p>
                      <a:pPr algn="l" fontAlgn="b"/>
                      <a:r>
                        <a:rPr lang="en-GB" sz="1000" b="0" i="0" u="none" strike="noStrike">
                          <a:solidFill>
                            <a:schemeClr val="bg1">
                              <a:lumMod val="50000"/>
                            </a:schemeClr>
                          </a:solidFill>
                          <a:effectLst/>
                          <a:latin typeface="Georgia" panose="02040502050405020303" pitchFamily="18" charset="0"/>
                        </a:rPr>
                        <a:t>Market Cap </a:t>
                      </a:r>
                      <a:r>
                        <a:rPr lang="en-GB" sz="1000" b="0" u="none" strike="noStrike">
                          <a:solidFill>
                            <a:schemeClr val="bg1">
                              <a:lumMod val="50000"/>
                            </a:schemeClr>
                          </a:solidFill>
                          <a:effectLst/>
                          <a:latin typeface="Georgia" panose="02040502050405020303" pitchFamily="18" charset="0"/>
                        </a:rPr>
                        <a:t>(</a:t>
                      </a:r>
                      <a:r>
                        <a:rPr lang="en-US" sz="1000" b="0" u="none" strike="noStrike">
                          <a:solidFill>
                            <a:schemeClr val="bg1">
                              <a:lumMod val="50000"/>
                            </a:schemeClr>
                          </a:solidFill>
                          <a:effectLst/>
                          <a:latin typeface="Georgia" panose="02040502050405020303" pitchFamily="18" charset="0"/>
                        </a:rPr>
                        <a:t>₦)</a:t>
                      </a:r>
                      <a:endParaRPr lang="en-GB" sz="1000" b="0" i="0" u="none" strike="noStrike">
                        <a:solidFill>
                          <a:schemeClr val="bg1">
                            <a:lumMod val="50000"/>
                          </a:schemeClr>
                        </a:solidFill>
                        <a:effectLst/>
                        <a:latin typeface="Georgia" panose="02040502050405020303" pitchFamily="18" charset="0"/>
                      </a:endParaRP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418.4B</a:t>
                      </a:r>
                    </a:p>
                  </a:txBody>
                  <a:tcPr marL="7620" marR="7620" marT="7620" marB="0" anchor="ctr"/>
                </a:tc>
                <a:extLst>
                  <a:ext uri="{0D108BD9-81ED-4DB2-BD59-A6C34878D82A}">
                    <a16:rowId xmlns:a16="http://schemas.microsoft.com/office/drawing/2014/main" val="3944247252"/>
                  </a:ext>
                </a:extLst>
              </a:tr>
              <a:tr h="268708">
                <a:tc>
                  <a:txBody>
                    <a:bodyPr/>
                    <a:lstStyle/>
                    <a:p>
                      <a:pPr algn="l" fontAlgn="b"/>
                      <a:r>
                        <a:rPr lang="en-US" sz="1000" b="0" u="none" strike="noStrike" kern="1200">
                          <a:solidFill>
                            <a:schemeClr val="bg1">
                              <a:lumMod val="50000"/>
                            </a:schemeClr>
                          </a:solidFill>
                          <a:effectLst/>
                          <a:latin typeface="Georgia" panose="02040502050405020303" pitchFamily="18" charset="0"/>
                          <a:ea typeface="+mn-ea"/>
                          <a:cs typeface="+mn-cs"/>
                        </a:rPr>
                        <a:t>Price-to-Book </a:t>
                      </a:r>
                    </a:p>
                  </a:txBody>
                  <a:tcPr marL="5358" marR="5358" marT="5358" marB="0" anchor="ctr"/>
                </a:tc>
                <a:tc>
                  <a:txBody>
                    <a:bodyPr/>
                    <a:lstStyle/>
                    <a:p>
                      <a:pPr algn="ctr" fontAlgn="ctr"/>
                      <a:r>
                        <a:rPr lang="en-US" sz="1000" b="0" u="none" strike="noStrike" kern="1200" dirty="0">
                          <a:solidFill>
                            <a:schemeClr val="bg1">
                              <a:lumMod val="50000"/>
                            </a:schemeClr>
                          </a:solidFill>
                          <a:effectLst/>
                          <a:latin typeface="Georgia" panose="02040502050405020303" pitchFamily="18" charset="0"/>
                          <a:ea typeface="+mn-ea"/>
                          <a:cs typeface="+mn-cs"/>
                        </a:rPr>
                        <a:t>1.0x</a:t>
                      </a:r>
                    </a:p>
                  </a:txBody>
                  <a:tcPr marL="7620" marR="7620" marT="7620" marB="0" anchor="ctr"/>
                </a:tc>
                <a:extLst>
                  <a:ext uri="{0D108BD9-81ED-4DB2-BD59-A6C34878D82A}">
                    <a16:rowId xmlns:a16="http://schemas.microsoft.com/office/drawing/2014/main" val="784216285"/>
                  </a:ext>
                </a:extLst>
              </a:tr>
              <a:tr h="268708">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GB" sz="1000" b="0" i="0" u="none" strike="noStrike" dirty="0">
                          <a:solidFill>
                            <a:schemeClr val="bg1">
                              <a:lumMod val="50000"/>
                            </a:schemeClr>
                          </a:solidFill>
                          <a:effectLst/>
                          <a:latin typeface="Georgia" panose="02040502050405020303" pitchFamily="18" charset="0"/>
                        </a:rPr>
                        <a:t>EPS – P/E </a:t>
                      </a:r>
                    </a:p>
                  </a:txBody>
                  <a:tcPr marL="5358" marR="5358" marT="5358"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000" b="0" u="none" strike="noStrike" kern="1200" dirty="0">
                          <a:solidFill>
                            <a:schemeClr val="bg1">
                              <a:lumMod val="50000"/>
                            </a:schemeClr>
                          </a:solidFill>
                          <a:effectLst/>
                          <a:latin typeface="Georgia" panose="02040502050405020303" pitchFamily="18" charset="0"/>
                          <a:ea typeface="+mn-ea"/>
                          <a:cs typeface="+mn-cs"/>
                        </a:rPr>
                        <a:t>1.52 – 5.0x</a:t>
                      </a:r>
                    </a:p>
                  </a:txBody>
                  <a:tcPr marL="7620" marR="7620" marT="7620" marB="0" anchor="ctr"/>
                </a:tc>
                <a:extLst>
                  <a:ext uri="{0D108BD9-81ED-4DB2-BD59-A6C34878D82A}">
                    <a16:rowId xmlns:a16="http://schemas.microsoft.com/office/drawing/2014/main" val="3050283748"/>
                  </a:ext>
                </a:extLst>
              </a:tr>
              <a:tr h="268708">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GB" sz="1000" b="0" i="0" u="none" strike="noStrike" dirty="0">
                          <a:solidFill>
                            <a:schemeClr val="bg1">
                              <a:lumMod val="50000"/>
                            </a:schemeClr>
                          </a:solidFill>
                          <a:effectLst/>
                          <a:latin typeface="Georgia" panose="02040502050405020303" pitchFamily="18" charset="0"/>
                        </a:rPr>
                        <a:t>Dividend (Yield %)</a:t>
                      </a:r>
                    </a:p>
                  </a:txBody>
                  <a:tcPr marL="5358" marR="5358" marT="5358"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000" b="0" u="none" strike="noStrike" kern="1200" dirty="0">
                          <a:solidFill>
                            <a:schemeClr val="bg1">
                              <a:lumMod val="50000"/>
                            </a:schemeClr>
                          </a:solidFill>
                          <a:effectLst/>
                          <a:latin typeface="Georgia" panose="02040502050405020303" pitchFamily="18" charset="0"/>
                          <a:ea typeface="+mn-ea"/>
                          <a:cs typeface="+mn-cs"/>
                        </a:rPr>
                        <a:t>0.18 (2.3%)</a:t>
                      </a:r>
                    </a:p>
                  </a:txBody>
                  <a:tcPr marL="7620" marR="7620" marT="7620" marB="0" anchor="ctr"/>
                </a:tc>
                <a:extLst>
                  <a:ext uri="{0D108BD9-81ED-4DB2-BD59-A6C34878D82A}">
                    <a16:rowId xmlns:a16="http://schemas.microsoft.com/office/drawing/2014/main" val="1496078423"/>
                  </a:ext>
                </a:extLst>
              </a:tr>
            </a:tbl>
          </a:graphicData>
        </a:graphic>
      </p:graphicFrame>
      <p:graphicFrame>
        <p:nvGraphicFramePr>
          <p:cNvPr id="4" name="Chart 3">
            <a:extLst>
              <a:ext uri="{FF2B5EF4-FFF2-40B4-BE49-F238E27FC236}">
                <a16:creationId xmlns:a16="http://schemas.microsoft.com/office/drawing/2014/main" id="{E19AB62B-B425-A447-DD5A-468CE21750FF}"/>
              </a:ext>
            </a:extLst>
          </p:cNvPr>
          <p:cNvGraphicFramePr>
            <a:graphicFrameLocks/>
          </p:cNvGraphicFramePr>
          <p:nvPr>
            <p:extLst>
              <p:ext uri="{D42A27DB-BD31-4B8C-83A1-F6EECF244321}">
                <p14:modId xmlns:p14="http://schemas.microsoft.com/office/powerpoint/2010/main" val="3235962127"/>
              </p:ext>
            </p:extLst>
          </p:nvPr>
        </p:nvGraphicFramePr>
        <p:xfrm>
          <a:off x="4125093" y="4780570"/>
          <a:ext cx="2732907" cy="253430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4221483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6E0A12B-48D8-4D49-97F9-F4B21C470A33}"/>
              </a:ext>
            </a:extLst>
          </p:cNvPr>
          <p:cNvPicPr>
            <a:picLocks noChangeAspect="1"/>
          </p:cNvPicPr>
          <p:nvPr/>
        </p:nvPicPr>
        <p:blipFill>
          <a:blip r:embed="rId3"/>
          <a:stretch>
            <a:fillRect/>
          </a:stretch>
        </p:blipFill>
        <p:spPr>
          <a:xfrm>
            <a:off x="268145" y="563031"/>
            <a:ext cx="1137056" cy="396790"/>
          </a:xfrm>
          <a:prstGeom prst="rect">
            <a:avLst/>
          </a:prstGeom>
        </p:spPr>
      </p:pic>
      <p:sp>
        <p:nvSpPr>
          <p:cNvPr id="8" name="Rectangle 7">
            <a:extLst>
              <a:ext uri="{FF2B5EF4-FFF2-40B4-BE49-F238E27FC236}">
                <a16:creationId xmlns:a16="http://schemas.microsoft.com/office/drawing/2014/main" id="{2EB88F4A-2EDC-4801-8281-4A4736672AE7}"/>
              </a:ext>
            </a:extLst>
          </p:cNvPr>
          <p:cNvSpPr/>
          <p:nvPr/>
        </p:nvSpPr>
        <p:spPr>
          <a:xfrm>
            <a:off x="1542215" y="669093"/>
            <a:ext cx="3054045" cy="18466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white">
                    <a:lumMod val="50000"/>
                  </a:prstClr>
                </a:solidFill>
                <a:effectLst/>
                <a:uLnTx/>
                <a:uFillTx/>
                <a:latin typeface="Helvetica" pitchFamily="2" charset="0"/>
                <a:ea typeface="+mn-ea"/>
                <a:cs typeface="+mn-cs"/>
              </a:rPr>
              <a:t>YOUR SMART BROKERAGE PARTNER</a:t>
            </a:r>
          </a:p>
        </p:txBody>
      </p:sp>
      <p:cxnSp>
        <p:nvCxnSpPr>
          <p:cNvPr id="10" name="Straight Connector 9">
            <a:extLst>
              <a:ext uri="{FF2B5EF4-FFF2-40B4-BE49-F238E27FC236}">
                <a16:creationId xmlns:a16="http://schemas.microsoft.com/office/drawing/2014/main" id="{15E4587E-C337-4DB5-8B20-B49A6ADA812D}"/>
              </a:ext>
            </a:extLst>
          </p:cNvPr>
          <p:cNvCxnSpPr>
            <a:cxnSpLocks/>
          </p:cNvCxnSpPr>
          <p:nvPr/>
        </p:nvCxnSpPr>
        <p:spPr>
          <a:xfrm>
            <a:off x="1521742" y="631403"/>
            <a:ext cx="0" cy="260046"/>
          </a:xfrm>
          <a:prstGeom prst="line">
            <a:avLst/>
          </a:prstGeom>
          <a:ln w="6350">
            <a:solidFill>
              <a:srgbClr val="B7891C"/>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66E53FF4-310F-4AA2-81A6-B16856777CE0}"/>
              </a:ext>
            </a:extLst>
          </p:cNvPr>
          <p:cNvSpPr/>
          <p:nvPr/>
        </p:nvSpPr>
        <p:spPr>
          <a:xfrm>
            <a:off x="292608" y="1074319"/>
            <a:ext cx="6309360" cy="18288"/>
          </a:xfrm>
          <a:prstGeom prst="rect">
            <a:avLst/>
          </a:prstGeom>
          <a:solidFill>
            <a:srgbClr val="BA9C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G"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3" name="Table 2">
            <a:extLst>
              <a:ext uri="{FF2B5EF4-FFF2-40B4-BE49-F238E27FC236}">
                <a16:creationId xmlns:a16="http://schemas.microsoft.com/office/drawing/2014/main" id="{F74CA429-EC8F-5314-3629-72AAD588FA99}"/>
              </a:ext>
            </a:extLst>
          </p:cNvPr>
          <p:cNvGraphicFramePr>
            <a:graphicFrameLocks noGrp="1"/>
          </p:cNvGraphicFramePr>
          <p:nvPr>
            <p:extLst>
              <p:ext uri="{D42A27DB-BD31-4B8C-83A1-F6EECF244321}">
                <p14:modId xmlns:p14="http://schemas.microsoft.com/office/powerpoint/2010/main" val="1761029632"/>
              </p:ext>
            </p:extLst>
          </p:nvPr>
        </p:nvGraphicFramePr>
        <p:xfrm>
          <a:off x="471488" y="1525355"/>
          <a:ext cx="5852161" cy="7680944"/>
        </p:xfrm>
        <a:graphic>
          <a:graphicData uri="http://schemas.openxmlformats.org/drawingml/2006/table">
            <a:tbl>
              <a:tblPr/>
              <a:tblGrid>
                <a:gridCol w="3199508">
                  <a:extLst>
                    <a:ext uri="{9D8B030D-6E8A-4147-A177-3AD203B41FA5}">
                      <a16:colId xmlns:a16="http://schemas.microsoft.com/office/drawing/2014/main" val="343947697"/>
                    </a:ext>
                  </a:extLst>
                </a:gridCol>
                <a:gridCol w="1028413">
                  <a:extLst>
                    <a:ext uri="{9D8B030D-6E8A-4147-A177-3AD203B41FA5}">
                      <a16:colId xmlns:a16="http://schemas.microsoft.com/office/drawing/2014/main" val="1664833922"/>
                    </a:ext>
                  </a:extLst>
                </a:gridCol>
                <a:gridCol w="1028413">
                  <a:extLst>
                    <a:ext uri="{9D8B030D-6E8A-4147-A177-3AD203B41FA5}">
                      <a16:colId xmlns:a16="http://schemas.microsoft.com/office/drawing/2014/main" val="3927102313"/>
                    </a:ext>
                  </a:extLst>
                </a:gridCol>
                <a:gridCol w="595827">
                  <a:extLst>
                    <a:ext uri="{9D8B030D-6E8A-4147-A177-3AD203B41FA5}">
                      <a16:colId xmlns:a16="http://schemas.microsoft.com/office/drawing/2014/main" val="3027466303"/>
                    </a:ext>
                  </a:extLst>
                </a:gridCol>
              </a:tblGrid>
              <a:tr h="161239">
                <a:tc>
                  <a:txBody>
                    <a:bodyPr/>
                    <a:lstStyle/>
                    <a:p>
                      <a:pPr algn="ctr" rtl="0" fontAlgn="ctr">
                        <a:buNone/>
                      </a:pPr>
                      <a:r>
                        <a:rPr lang="en-US" sz="900" b="1" i="0" u="none" strike="noStrike" dirty="0">
                          <a:solidFill>
                            <a:srgbClr val="7F7F7F"/>
                          </a:solidFill>
                          <a:effectLst/>
                          <a:latin typeface="Georgia" panose="02040502050405020303" pitchFamily="18" charset="0"/>
                        </a:rPr>
                        <a:t>INCOME STATEMENT</a:t>
                      </a:r>
                    </a:p>
                  </a:txBody>
                  <a:tcPr marL="4125" marR="4125" marT="4125" marB="0" anchor="ctr">
                    <a:lnL>
                      <a:noFill/>
                    </a:lnL>
                    <a:lnR>
                      <a:noFill/>
                    </a:lnR>
                    <a:lnT>
                      <a:noFill/>
                    </a:lnT>
                    <a:lnB w="6350" cap="flat" cmpd="sng" algn="ctr">
                      <a:solidFill>
                        <a:srgbClr val="CCCCCC"/>
                      </a:solidFill>
                      <a:prstDash val="solid"/>
                      <a:round/>
                      <a:headEnd type="none" w="med" len="med"/>
                      <a:tailEnd type="none" w="med" len="med"/>
                    </a:lnB>
                    <a:no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Q1-2026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Q1-2025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Change (%)</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extLst>
                  <a:ext uri="{0D108BD9-81ED-4DB2-BD59-A6C34878D82A}">
                    <a16:rowId xmlns:a16="http://schemas.microsoft.com/office/drawing/2014/main" val="806057151"/>
                  </a:ext>
                </a:extLst>
              </a:tr>
              <a:tr h="150836">
                <a:tc>
                  <a:txBody>
                    <a:bodyPr/>
                    <a:lstStyle/>
                    <a:p>
                      <a:pPr algn="l" rtl="0" fontAlgn="b">
                        <a:buNone/>
                      </a:pPr>
                      <a:r>
                        <a:rPr lang="en-US" sz="800" b="0" i="0" u="none" strike="noStrike" dirty="0">
                          <a:solidFill>
                            <a:srgbClr val="7F7F7F"/>
                          </a:solidFill>
                          <a:effectLst/>
                          <a:latin typeface="Georgia" panose="02040502050405020303" pitchFamily="18" charset="0"/>
                        </a:rPr>
                        <a:t>Interest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106,264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78,355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35.62%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462061261"/>
                  </a:ext>
                </a:extLst>
              </a:tr>
              <a:tr h="150836">
                <a:tc>
                  <a:txBody>
                    <a:bodyPr/>
                    <a:lstStyle/>
                    <a:p>
                      <a:pPr algn="l" rtl="0" fontAlgn="b">
                        <a:buNone/>
                      </a:pPr>
                      <a:r>
                        <a:rPr lang="en-US" sz="800" b="0" i="0" u="none" strike="noStrike" dirty="0">
                          <a:solidFill>
                            <a:srgbClr val="7F7F7F"/>
                          </a:solidFill>
                          <a:effectLst/>
                          <a:latin typeface="Georgia" panose="02040502050405020303" pitchFamily="18" charset="0"/>
                        </a:rPr>
                        <a:t>Interest expense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(41,407)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(30,934)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33.86%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49173704"/>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Net interest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64,857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47,421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36.77%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767009841"/>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Net Fees and commission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13,401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10,125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32.36%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551354441"/>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Net trading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3,367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2,899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16.14%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199493798"/>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Other operating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11,787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3,858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205.52%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835069034"/>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Operating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93,412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64,303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45.27%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803194103"/>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Credit loss expense on financial assets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(9,201)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(2,446)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276.17%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392870110"/>
                  </a:ext>
                </a:extLst>
              </a:tr>
              <a:tr h="150836">
                <a:tc>
                  <a:txBody>
                    <a:bodyPr/>
                    <a:lstStyle/>
                    <a:p>
                      <a:pPr algn="l" rtl="0" fontAlgn="b">
                        <a:buNone/>
                      </a:pPr>
                      <a:r>
                        <a:rPr lang="en-US" sz="800" b="0" i="0" u="none" strike="noStrike" dirty="0">
                          <a:solidFill>
                            <a:srgbClr val="7F7F7F"/>
                          </a:solidFill>
                          <a:effectLst/>
                          <a:latin typeface="Georgia" panose="02040502050405020303" pitchFamily="18" charset="0"/>
                        </a:rPr>
                        <a:t>Net operating income after impairment</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84,211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61,857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36.14%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305254982"/>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Personnel expenses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(15,324)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(10,643)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43.98%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966290718"/>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Other operating expenses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(16,301)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(12,398)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31.48%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772064202"/>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General and administative expenses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(16,391)</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(14,382)</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13.97%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850077264"/>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Other property, plant and equipment cost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(5,670)</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(4,340)</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30.65%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567045973"/>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Depreciation and amortisation</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(2,609)</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(1,830)</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42.57%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481332118"/>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Total expenses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(56,295)</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(43,593)</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29.14%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955907293"/>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Profit before income tax</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27,916</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18,264</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52.85%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082112160"/>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Income tax expense</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(4,534)</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(1,033)</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C00000"/>
                          </a:solidFill>
                          <a:effectLst/>
                          <a:latin typeface="Georgia" panose="02040502050405020303" pitchFamily="18" charset="0"/>
                          <a:ea typeface="+mn-ea"/>
                          <a:cs typeface="+mn-cs"/>
                        </a:rPr>
                        <a:t>338.92%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507756816"/>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Profit for the period</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23,382</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17,231</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35.70%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196499886"/>
                  </a:ext>
                </a:extLst>
              </a:tr>
              <a:tr h="161239">
                <a:tc>
                  <a:txBody>
                    <a:bodyPr/>
                    <a:lstStyle/>
                    <a:p>
                      <a:pPr algn="ctr" rtl="0" fontAlgn="ctr">
                        <a:buNone/>
                      </a:pPr>
                      <a:r>
                        <a:rPr lang="en-US" sz="900" b="1" i="0" u="none" strike="noStrike" dirty="0">
                          <a:solidFill>
                            <a:srgbClr val="7F7F7F"/>
                          </a:solidFill>
                          <a:effectLst/>
                          <a:latin typeface="Georgia" panose="02040502050405020303" pitchFamily="18" charset="0"/>
                        </a:rPr>
                        <a:t>STATEMENT OF FINANCIAL POSITION</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Q1-2026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FY-2025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Change (%)</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extLst>
                  <a:ext uri="{0D108BD9-81ED-4DB2-BD59-A6C34878D82A}">
                    <a16:rowId xmlns:a16="http://schemas.microsoft.com/office/drawing/2014/main" val="2571626315"/>
                  </a:ext>
                </a:extLst>
              </a:tr>
              <a:tr h="150836">
                <a:tc>
                  <a:txBody>
                    <a:bodyPr/>
                    <a:lstStyle/>
                    <a:p>
                      <a:pPr algn="l" rtl="0" fontAlgn="b">
                        <a:buNone/>
                      </a:pPr>
                      <a:r>
                        <a:rPr lang="en-US" sz="800" b="0" i="0" u="none" strike="noStrike" dirty="0">
                          <a:solidFill>
                            <a:srgbClr val="7F7F7F"/>
                          </a:solidFill>
                          <a:effectLst/>
                          <a:latin typeface="Georgia" panose="02040502050405020303" pitchFamily="18" charset="0"/>
                        </a:rPr>
                        <a:t>Cash and balances with Central Bank of Nigeria</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725,206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761,639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C00000"/>
                          </a:solidFill>
                          <a:effectLst/>
                          <a:latin typeface="Georgia" panose="02040502050405020303" pitchFamily="18" charset="0"/>
                        </a:rPr>
                        <a:t>-4.78%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255162608"/>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Due from Banks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484,533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472,269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6100"/>
                          </a:solidFill>
                          <a:effectLst/>
                          <a:latin typeface="Georgia" panose="02040502050405020303" pitchFamily="18" charset="0"/>
                        </a:rPr>
                        <a:t>2.60%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528941245"/>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Pledged financial assets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14,455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16,085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-10.13%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920994987"/>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Derivative financial assets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247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100.00%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93443602"/>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Loans and advances to Customers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1,444,083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1,413,260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2.18%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497471731"/>
                  </a:ext>
                </a:extLst>
              </a:tr>
              <a:tr h="258771">
                <a:tc>
                  <a:txBody>
                    <a:bodyPr/>
                    <a:lstStyle/>
                    <a:p>
                      <a:pPr algn="l" rtl="0" fontAlgn="b">
                        <a:buNone/>
                      </a:pPr>
                      <a:r>
                        <a:rPr lang="en-US" sz="800" b="0" i="0" u="none" strike="noStrike">
                          <a:solidFill>
                            <a:srgbClr val="7F7F7F"/>
                          </a:solidFill>
                          <a:effectLst/>
                          <a:latin typeface="Georgia" panose="02040502050405020303" pitchFamily="18" charset="0"/>
                        </a:rPr>
                        <a:t>Investment securities - Debt instruments at fair value through profit or loss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30,911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74,131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-58.30%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331423191"/>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Debt instruments at fair value through other comprehensive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812,184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646,472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25.63%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644257428"/>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Equity instruments at fair value through other comprehensive income</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53,548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52,692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1.62%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388086142"/>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Debt instruments at amortised cost</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63,017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98,443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-35.99%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466656210"/>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Other assets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308,855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259,934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18.82%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476775044"/>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Right-of-use asset</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10,612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10,530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0.78%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814563667"/>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Investment Property</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12,375</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11,658</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dirty="0">
                          <a:solidFill>
                            <a:srgbClr val="006100"/>
                          </a:solidFill>
                          <a:effectLst/>
                          <a:latin typeface="Georgia" panose="02040502050405020303" pitchFamily="18" charset="0"/>
                        </a:rPr>
                        <a:t>6.15%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174193576"/>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Property, plant and equipment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85,439</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69,359</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23.18%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964598459"/>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Intangible assets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3,153</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3,205</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C00000"/>
                          </a:solidFill>
                          <a:effectLst/>
                          <a:latin typeface="Georgia" panose="02040502050405020303" pitchFamily="18" charset="0"/>
                        </a:rPr>
                        <a:t>-1.62%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929875283"/>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Total Assets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4,070,583</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3,911,642</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4.06%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110112834"/>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Deposits from Banks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99,943</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100.00%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791492264"/>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Deposits from Customers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2,948,602</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2,984,814</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-1.21%</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484449026"/>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Derivative financial liabilities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1,433</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-100.00%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35087457"/>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Current income tax liabilities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11,617</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7,896</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47.13%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4095335029"/>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Other borrowed funds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236,873</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231,439</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2.35%</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515921759"/>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Other liabilities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217,941</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243,868</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-10.63%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383459675"/>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Lease Liability</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902</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1,331</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-32.23%</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876816563"/>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Provisions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2,406</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2,336</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3.00%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033837369"/>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Total Liabilities</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3,528,106</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3,482,939</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kern="1200" dirty="0">
                          <a:solidFill>
                            <a:srgbClr val="C00000"/>
                          </a:solidFill>
                          <a:effectLst/>
                          <a:latin typeface="Georgia" panose="02040502050405020303" pitchFamily="18" charset="0"/>
                          <a:ea typeface="+mn-ea"/>
                          <a:cs typeface="+mn-cs"/>
                        </a:rPr>
                        <a:t>1.30%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1794694985"/>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Total equity</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542,477</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428,703</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26.54%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510431353"/>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Total liabilities and equity</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4,070,583</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3,911,642</a:t>
                      </a:r>
                    </a:p>
                  </a:txBody>
                  <a:tcPr marL="4125" marR="4125" marT="4125" marB="0" anchor="ctr">
                    <a:lnL>
                      <a:noFill/>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6100"/>
                          </a:solidFill>
                          <a:effectLst/>
                          <a:latin typeface="Georgia" panose="02040502050405020303" pitchFamily="18" charset="0"/>
                        </a:rPr>
                        <a:t>4.06%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19620186"/>
                  </a:ext>
                </a:extLst>
              </a:tr>
              <a:tr h="161239">
                <a:tc>
                  <a:txBody>
                    <a:bodyPr/>
                    <a:lstStyle/>
                    <a:p>
                      <a:pPr algn="ctr" rtl="0" fontAlgn="ctr">
                        <a:buNone/>
                      </a:pPr>
                      <a:r>
                        <a:rPr lang="en-US" sz="900" b="1" i="0" u="none" strike="noStrike" dirty="0">
                          <a:solidFill>
                            <a:srgbClr val="7F7F7F"/>
                          </a:solidFill>
                          <a:effectLst/>
                          <a:latin typeface="Georgia" panose="02040502050405020303" pitchFamily="18" charset="0"/>
                        </a:rPr>
                        <a:t>STATEMENT OF CASH FLOW</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Q1-2026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Q1-2025 (₦'</a:t>
                      </a:r>
                      <a:r>
                        <a:rPr lang="en-US" sz="900" b="0" i="0" u="none" strike="noStrike" dirty="0" err="1">
                          <a:solidFill>
                            <a:srgbClr val="FFFFFF"/>
                          </a:solidFill>
                          <a:effectLst/>
                          <a:latin typeface="Georgia" panose="02040502050405020303" pitchFamily="18" charset="0"/>
                        </a:rPr>
                        <a:t>mn</a:t>
                      </a:r>
                      <a:r>
                        <a:rPr lang="en-US" sz="900" b="0" i="0" u="none" strike="noStrike" dirty="0">
                          <a:solidFill>
                            <a:srgbClr val="FFFFFF"/>
                          </a:solidFill>
                          <a:effectLst/>
                          <a:latin typeface="Georgia" panose="02040502050405020303" pitchFamily="18" charset="0"/>
                        </a:rPr>
                        <a:t>)</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tc>
                  <a:txBody>
                    <a:bodyPr/>
                    <a:lstStyle/>
                    <a:p>
                      <a:pPr algn="ctr" rtl="0" fontAlgn="ctr">
                        <a:buNone/>
                      </a:pPr>
                      <a:r>
                        <a:rPr lang="en-US" sz="900" b="0" i="0" u="none" strike="noStrike" dirty="0">
                          <a:solidFill>
                            <a:srgbClr val="FFFFFF"/>
                          </a:solidFill>
                          <a:effectLst/>
                          <a:latin typeface="Georgia" panose="02040502050405020303" pitchFamily="18" charset="0"/>
                        </a:rPr>
                        <a:t>Change (%)</a:t>
                      </a:r>
                    </a:p>
                  </a:txBody>
                  <a:tcPr marL="4125" marR="4125" marT="4125" marB="0" anchor="ctr">
                    <a:lnL>
                      <a:noFill/>
                    </a:lnL>
                    <a:lnR>
                      <a:noFill/>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BA9C59"/>
                    </a:solidFill>
                  </a:tcPr>
                </a:tc>
                <a:extLst>
                  <a:ext uri="{0D108BD9-81ED-4DB2-BD59-A6C34878D82A}">
                    <a16:rowId xmlns:a16="http://schemas.microsoft.com/office/drawing/2014/main" val="1118122173"/>
                  </a:ext>
                </a:extLst>
              </a:tr>
              <a:tr h="150836">
                <a:tc>
                  <a:txBody>
                    <a:bodyPr/>
                    <a:lstStyle/>
                    <a:p>
                      <a:pPr algn="l" rtl="0" fontAlgn="b">
                        <a:buNone/>
                      </a:pPr>
                      <a:r>
                        <a:rPr lang="en-US" sz="800" b="0" i="0" u="none" strike="noStrike" dirty="0">
                          <a:solidFill>
                            <a:srgbClr val="7F7F7F"/>
                          </a:solidFill>
                          <a:effectLst/>
                          <a:latin typeface="Georgia" panose="02040502050405020303" pitchFamily="18" charset="0"/>
                        </a:rPr>
                        <a:t>Net cash generated from /(used in) operating activities </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dirty="0">
                          <a:solidFill>
                            <a:srgbClr val="000000"/>
                          </a:solidFill>
                          <a:effectLst/>
                          <a:latin typeface="Georgia" panose="02040502050405020303" pitchFamily="18" charset="0"/>
                        </a:rPr>
                        <a:t>65,138</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(157,382)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141.39%</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42741211"/>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Net cash generated from/(used in) investing activities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(150,992)</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(103,870)</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45.37%</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2765494634"/>
                  </a:ext>
                </a:extLst>
              </a:tr>
              <a:tr h="150836">
                <a:tc>
                  <a:txBody>
                    <a:bodyPr/>
                    <a:lstStyle/>
                    <a:p>
                      <a:pPr algn="l" rtl="0" fontAlgn="b">
                        <a:buNone/>
                      </a:pPr>
                      <a:r>
                        <a:rPr lang="en-US" sz="800" b="0" i="0" u="none" strike="noStrike">
                          <a:solidFill>
                            <a:srgbClr val="7F7F7F"/>
                          </a:solidFill>
                          <a:effectLst/>
                          <a:latin typeface="Georgia" panose="02040502050405020303" pitchFamily="18" charset="0"/>
                        </a:rPr>
                        <a:t>Net cash generated from/(used in) financing activities</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FEFEF"/>
                    </a:solidFill>
                  </a:tcPr>
                </a:tc>
                <a:tc>
                  <a:txBody>
                    <a:bodyPr/>
                    <a:lstStyle/>
                    <a:p>
                      <a:pPr algn="ctr" rtl="0" fontAlgn="b">
                        <a:buNone/>
                      </a:pPr>
                      <a:r>
                        <a:rPr lang="en-US" sz="800" b="0" i="0" u="none" strike="noStrike">
                          <a:solidFill>
                            <a:srgbClr val="000000"/>
                          </a:solidFill>
                          <a:effectLst/>
                          <a:latin typeface="Georgia" panose="02040502050405020303" pitchFamily="18" charset="0"/>
                        </a:rPr>
                        <a:t>107,576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algn="ctr" rtl="0" fontAlgn="b">
                        <a:buNone/>
                      </a:pPr>
                      <a:r>
                        <a:rPr lang="en-US" sz="800" b="0" i="0" u="none" strike="noStrike">
                          <a:solidFill>
                            <a:srgbClr val="000000"/>
                          </a:solidFill>
                          <a:effectLst/>
                          <a:latin typeface="Georgia" panose="02040502050405020303" pitchFamily="18" charset="0"/>
                        </a:rPr>
                        <a:t>(69,064)</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algn="ctr" defTabSz="685800" rtl="0" eaLnBrk="1" fontAlgn="b" latinLnBrk="0" hangingPunct="1">
                        <a:buNone/>
                      </a:pPr>
                      <a:r>
                        <a:rPr lang="en-US" sz="800" b="0" i="0" u="none" strike="noStrike" kern="1200" dirty="0">
                          <a:solidFill>
                            <a:srgbClr val="006100"/>
                          </a:solidFill>
                          <a:effectLst/>
                          <a:latin typeface="Georgia" panose="02040502050405020303" pitchFamily="18" charset="0"/>
                          <a:ea typeface="+mn-ea"/>
                          <a:cs typeface="+mn-cs"/>
                        </a:rPr>
                        <a:t>255.76%</a:t>
                      </a:r>
                    </a:p>
                  </a:txBody>
                  <a:tcPr marL="4125" marR="4125" marT="4125" marB="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extLst>
                  <a:ext uri="{0D108BD9-81ED-4DB2-BD59-A6C34878D82A}">
                    <a16:rowId xmlns:a16="http://schemas.microsoft.com/office/drawing/2014/main" val="339651116"/>
                  </a:ext>
                </a:extLst>
              </a:tr>
            </a:tbl>
          </a:graphicData>
        </a:graphic>
      </p:graphicFrame>
    </p:spTree>
    <p:extLst>
      <p:ext uri="{BB962C8B-B14F-4D97-AF65-F5344CB8AC3E}">
        <p14:creationId xmlns:p14="http://schemas.microsoft.com/office/powerpoint/2010/main" val="1315413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6E0A12B-48D8-4D49-97F9-F4B21C470A33}"/>
              </a:ext>
            </a:extLst>
          </p:cNvPr>
          <p:cNvPicPr>
            <a:picLocks noChangeAspect="1"/>
          </p:cNvPicPr>
          <p:nvPr/>
        </p:nvPicPr>
        <p:blipFill>
          <a:blip r:embed="rId2"/>
          <a:stretch>
            <a:fillRect/>
          </a:stretch>
        </p:blipFill>
        <p:spPr>
          <a:xfrm>
            <a:off x="268145" y="563031"/>
            <a:ext cx="1137056" cy="396790"/>
          </a:xfrm>
          <a:prstGeom prst="rect">
            <a:avLst/>
          </a:prstGeom>
        </p:spPr>
      </p:pic>
      <p:sp>
        <p:nvSpPr>
          <p:cNvPr id="8" name="Rectangle 7">
            <a:extLst>
              <a:ext uri="{FF2B5EF4-FFF2-40B4-BE49-F238E27FC236}">
                <a16:creationId xmlns:a16="http://schemas.microsoft.com/office/drawing/2014/main" id="{2EB88F4A-2EDC-4801-8281-4A4736672AE7}"/>
              </a:ext>
            </a:extLst>
          </p:cNvPr>
          <p:cNvSpPr/>
          <p:nvPr/>
        </p:nvSpPr>
        <p:spPr>
          <a:xfrm>
            <a:off x="1542215" y="669093"/>
            <a:ext cx="3054045" cy="18466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white">
                    <a:lumMod val="50000"/>
                  </a:prstClr>
                </a:solidFill>
                <a:effectLst/>
                <a:uLnTx/>
                <a:uFillTx/>
                <a:latin typeface="Helvetica" pitchFamily="2" charset="0"/>
                <a:ea typeface="+mn-ea"/>
                <a:cs typeface="+mn-cs"/>
              </a:rPr>
              <a:t>YOUR SMART BROKERAGE PARTNER</a:t>
            </a:r>
          </a:p>
        </p:txBody>
      </p:sp>
      <p:cxnSp>
        <p:nvCxnSpPr>
          <p:cNvPr id="10" name="Straight Connector 9">
            <a:extLst>
              <a:ext uri="{FF2B5EF4-FFF2-40B4-BE49-F238E27FC236}">
                <a16:creationId xmlns:a16="http://schemas.microsoft.com/office/drawing/2014/main" id="{15E4587E-C337-4DB5-8B20-B49A6ADA812D}"/>
              </a:ext>
            </a:extLst>
          </p:cNvPr>
          <p:cNvCxnSpPr>
            <a:cxnSpLocks/>
          </p:cNvCxnSpPr>
          <p:nvPr/>
        </p:nvCxnSpPr>
        <p:spPr>
          <a:xfrm>
            <a:off x="1521742" y="631403"/>
            <a:ext cx="0" cy="260046"/>
          </a:xfrm>
          <a:prstGeom prst="line">
            <a:avLst/>
          </a:prstGeom>
          <a:ln w="6350">
            <a:solidFill>
              <a:srgbClr val="B7891C"/>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66E53FF4-310F-4AA2-81A6-B16856777CE0}"/>
              </a:ext>
            </a:extLst>
          </p:cNvPr>
          <p:cNvSpPr/>
          <p:nvPr/>
        </p:nvSpPr>
        <p:spPr>
          <a:xfrm>
            <a:off x="292608" y="1074319"/>
            <a:ext cx="6309360" cy="18288"/>
          </a:xfrm>
          <a:prstGeom prst="rect">
            <a:avLst/>
          </a:prstGeom>
          <a:solidFill>
            <a:srgbClr val="BA9C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G"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04B4E16-1425-4577-8A66-86575A22F7F7}"/>
              </a:ext>
            </a:extLst>
          </p:cNvPr>
          <p:cNvSpPr txBox="1"/>
          <p:nvPr/>
        </p:nvSpPr>
        <p:spPr>
          <a:xfrm>
            <a:off x="332293" y="7306810"/>
            <a:ext cx="501002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C09126"/>
                </a:solidFill>
                <a:effectLst/>
                <a:uLnTx/>
                <a:uFillTx/>
                <a:latin typeface="Georgia" panose="02040502050405020303" pitchFamily="18" charset="0"/>
                <a:ea typeface="+mn-ea"/>
                <a:cs typeface="+mn-cs"/>
              </a:rPr>
              <a:t>Disclaimer</a:t>
            </a:r>
          </a:p>
        </p:txBody>
      </p:sp>
      <p:sp>
        <p:nvSpPr>
          <p:cNvPr id="11" name="TextBox 10">
            <a:extLst>
              <a:ext uri="{FF2B5EF4-FFF2-40B4-BE49-F238E27FC236}">
                <a16:creationId xmlns:a16="http://schemas.microsoft.com/office/drawing/2014/main" id="{8EDA576C-6EA5-4EB3-9365-EADFACEDD2B9}"/>
              </a:ext>
            </a:extLst>
          </p:cNvPr>
          <p:cNvSpPr txBox="1"/>
          <p:nvPr/>
        </p:nvSpPr>
        <p:spPr>
          <a:xfrm>
            <a:off x="332293" y="7716595"/>
            <a:ext cx="6193413" cy="156966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C000">
                    <a:lumMod val="75000"/>
                  </a:srgbClr>
                </a:solidFill>
                <a:effectLst/>
                <a:uLnTx/>
                <a:uFillTx/>
                <a:latin typeface="Georgia" panose="02040502050405020303" pitchFamily="18" charset="0"/>
                <a:ea typeface="+mn-ea"/>
                <a:cs typeface="+mn-cs"/>
              </a:rPr>
              <a:t>Parthian Securities (the “Author”) Research materials (the “Research Materials”) are prepared with due diligence based on publicly available information as well as analysts' expertise and opinions on the markets and companies covered, and the views expressed therein are those of the Author and not of any other entity, agency, or organization. The Research Materials have been provided solely for informational purposes only. Thus, no information contained, or material referred to in the Research Materials is intended by the “Author” or should be taken by the Reader as a substitute for legal, tax, investment, financial or any other form of advice. Nothing in the Research Materials constitute or should be construed as professional and/or financial advice. Therefore, the Author does not guarantee its accuracy or completeness. The Reader is responsible for evaluating the merits and risks associated with the use of any information contained or material referred to in the Research Materials. The Reader should not engage in any trading activity unless the Reader understands the nature of the activity, the consequent risks involved and the true extent of the risk exposure. We strongly recommend that the Reader conducts his/her own independent research and/or seek a professional advice before making any financial decisions. Therefore, the Author or any of its affiliates shall not be liable for any possible claim for damages or loss arising from any decision that the Reader makes based on the information contained or material referred to in the Research Materials.</a:t>
            </a:r>
          </a:p>
        </p:txBody>
      </p:sp>
      <p:graphicFrame>
        <p:nvGraphicFramePr>
          <p:cNvPr id="2" name="Chart 1">
            <a:extLst>
              <a:ext uri="{FF2B5EF4-FFF2-40B4-BE49-F238E27FC236}">
                <a16:creationId xmlns:a16="http://schemas.microsoft.com/office/drawing/2014/main" id="{8A94761F-E0FF-436B-8DCD-603FD8C01895}"/>
              </a:ext>
            </a:extLst>
          </p:cNvPr>
          <p:cNvGraphicFramePr>
            <a:graphicFrameLocks/>
          </p:cNvGraphicFramePr>
          <p:nvPr>
            <p:extLst>
              <p:ext uri="{D42A27DB-BD31-4B8C-83A1-F6EECF244321}">
                <p14:modId xmlns:p14="http://schemas.microsoft.com/office/powerpoint/2010/main" val="1820109226"/>
              </p:ext>
            </p:extLst>
          </p:nvPr>
        </p:nvGraphicFramePr>
        <p:xfrm>
          <a:off x="526703" y="1550789"/>
          <a:ext cx="5804592" cy="28264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761484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A9E6532448B14088FE31EDF2DD723D" ma:contentTypeVersion="12" ma:contentTypeDescription="Create a new document." ma:contentTypeScope="" ma:versionID="b936ba625fd14d154326d7597ea14024">
  <xsd:schema xmlns:xsd="http://www.w3.org/2001/XMLSchema" xmlns:xs="http://www.w3.org/2001/XMLSchema" xmlns:p="http://schemas.microsoft.com/office/2006/metadata/properties" xmlns:ns2="e56c36cb-fd12-4eba-8766-344a7b6a0073" xmlns:ns3="4d77ef5f-6bdb-470b-8595-a64bf9eab3ad" targetNamespace="http://schemas.microsoft.com/office/2006/metadata/properties" ma:root="true" ma:fieldsID="de035d9dadb75af9369eb33b7456de8a" ns2:_="" ns3:_="">
    <xsd:import namespace="e56c36cb-fd12-4eba-8766-344a7b6a0073"/>
    <xsd:import namespace="4d77ef5f-6bdb-470b-8595-a64bf9eab3a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6c36cb-fd12-4eba-8766-344a7b6a00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fd1830-9bc1-42ad-8673-17a32f721b6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d77ef5f-6bdb-470b-8595-a64bf9eab3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91e5440-0f0e-4d2e-b778-c5f2dfae976e}" ma:internalName="TaxCatchAll" ma:showField="CatchAllData" ma:web="4d77ef5f-6bdb-470b-8595-a64bf9eab3a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d77ef5f-6bdb-470b-8595-a64bf9eab3ad" xsi:nil="true"/>
    <lcf76f155ced4ddcb4097134ff3c332f xmlns="e56c36cb-fd12-4eba-8766-344a7b6a007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9E52AF-6E3A-4FC5-8B7C-6A6F3B0D584C}">
  <ds:schemaRefs>
    <ds:schemaRef ds:uri="4d77ef5f-6bdb-470b-8595-a64bf9eab3ad"/>
    <ds:schemaRef ds:uri="e56c36cb-fd12-4eba-8766-344a7b6a007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44AF69D-9E01-4522-ADC8-827AB555E17B}">
  <ds:schemaRefs>
    <ds:schemaRef ds:uri="http://purl.org/dc/dcmitype/"/>
    <ds:schemaRef ds:uri="http://schemas.microsoft.com/office/2006/documentManagement/types"/>
    <ds:schemaRef ds:uri="http://schemas.microsoft.com/office/2006/metadata/properties"/>
    <ds:schemaRef ds:uri="http://www.w3.org/XML/1998/namespace"/>
    <ds:schemaRef ds:uri="4d77ef5f-6bdb-470b-8595-a64bf9eab3ad"/>
    <ds:schemaRef ds:uri="http://purl.org/dc/elements/1.1/"/>
    <ds:schemaRef ds:uri="e56c36cb-fd12-4eba-8766-344a7b6a0073"/>
    <ds:schemaRef ds:uri="http://schemas.openxmlformats.org/package/2006/metadata/core-properties"/>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D52FA6B1-E0D1-43B9-9A00-2FBC8CFE35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17963</TotalTime>
  <Words>1446</Words>
  <Application>Microsoft Office PowerPoint</Application>
  <PresentationFormat>A4 Paper (210x297 mm)</PresentationFormat>
  <Paragraphs>249</Paragraphs>
  <Slides>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Aptos</vt:lpstr>
      <vt:lpstr>Arial</vt:lpstr>
      <vt:lpstr>Calibri</vt:lpstr>
      <vt:lpstr>Calibri Light</vt:lpstr>
      <vt:lpstr>Century Gothic</vt:lpstr>
      <vt:lpstr>Georgia</vt:lpstr>
      <vt:lpstr>Helvetica</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Seun Dosunmu</dc:creator>
  <cp:lastModifiedBy>Mercy Okon</cp:lastModifiedBy>
  <cp:revision>34</cp:revision>
  <dcterms:created xsi:type="dcterms:W3CDTF">2021-01-27T07:54:09Z</dcterms:created>
  <dcterms:modified xsi:type="dcterms:W3CDTF">2026-05-19T12:31:47Z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0x010100BEA9E6532448B14088FE31EDF2DD723D</vt:lpwstr>
  </property>
  <property fmtid="{D5CDD505-2E9C-101B-9397-08002B2CF9AE}" pid="3" name="MediaServiceImageTags">
    <vt:lpwstr/>
  </property>
  <property fmtid="{D5CDD505-2E9C-101B-9397-08002B2CF9AE}" pid="4" name="Order">
    <vt:r8>174000</vt:r8>
  </property>
  <property fmtid="{D5CDD505-2E9C-101B-9397-08002B2CF9AE}" pid="5" name="_ExtendedDescription">
    <vt:lpwstr/>
  </property>
  <property fmtid="{D5CDD505-2E9C-101B-9397-08002B2CF9AE}" pid="6" name="TriggerFlowInfo">
    <vt:lpwstr/>
  </property>
  <property fmtid="{D5CDD505-2E9C-101B-9397-08002B2CF9AE}" pid="7" name="ComplianceAssetId">
    <vt:lpwstr/>
  </property>
</Properties>
</file>